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257" r:id="rId3"/>
    <p:sldId id="286" r:id="rId4"/>
    <p:sldId id="258" r:id="rId5"/>
    <p:sldId id="259" r:id="rId6"/>
    <p:sldId id="260" r:id="rId7"/>
    <p:sldId id="261" r:id="rId8"/>
    <p:sldId id="262" r:id="rId9"/>
    <p:sldId id="263" r:id="rId10"/>
    <p:sldId id="264" r:id="rId11"/>
    <p:sldId id="265" r:id="rId12"/>
    <p:sldId id="266" r:id="rId13"/>
    <p:sldId id="267" r:id="rId14"/>
    <p:sldId id="268" r:id="rId15"/>
    <p:sldId id="269" r:id="rId16"/>
    <p:sldId id="287" r:id="rId17"/>
    <p:sldId id="290" r:id="rId18"/>
    <p:sldId id="291" r:id="rId19"/>
    <p:sldId id="288"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x="18288000" cy="10287000"/>
  <p:notesSz cx="6858000" cy="9144000"/>
  <p:embeddedFontLst>
    <p:embeddedFont>
      <p:font typeface="Open Sans 1" panose="020B0604020202020204" charset="0"/>
      <p:regular r:id="rId38"/>
    </p:embeddedFont>
    <p:embeddedFont>
      <p:font typeface="Open Sans 1 Bold" panose="020B0604020202020204" charset="0"/>
      <p:regular r:id="rId39"/>
    </p:embeddedFont>
    <p:embeddedFont>
      <p:font typeface="Open Sans 2 Bold" panose="020B0604020202020204" charset="0"/>
      <p:regular r:id="rId40"/>
    </p:embeddedFont>
    <p:embeddedFont>
      <p:font typeface="Open Sans 2 Bold Italics"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7485" autoAdjust="0"/>
  </p:normalViewPr>
  <p:slideViewPr>
    <p:cSldViewPr>
      <p:cViewPr varScale="1">
        <p:scale>
          <a:sx n="67" d="100"/>
          <a:sy n="67" d="100"/>
        </p:scale>
        <p:origin x="95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Hoja1!$B$1</c:f>
              <c:strCache>
                <c:ptCount val="1"/>
                <c:pt idx="0">
                  <c:v>Columna3</c:v>
                </c:pt>
              </c:strCache>
            </c:strRef>
          </c:tx>
          <c:spPr>
            <a:solidFill>
              <a:schemeClr val="accent1"/>
            </a:solidFill>
            <a:ln>
              <a:noFill/>
            </a:ln>
            <a:effectLst/>
          </c:spPr>
          <c:invertIfNegative val="0"/>
          <c:dLbls>
            <c:delete val="1"/>
          </c:dLbls>
          <c:cat>
            <c:strRef>
              <c:f>Hoja1!$A$2:$A$6</c:f>
              <c:strCache>
                <c:ptCount val="5"/>
                <c:pt idx="0">
                  <c:v>Si</c:v>
                </c:pt>
                <c:pt idx="1">
                  <c:v>No</c:v>
                </c:pt>
                <c:pt idx="2">
                  <c:v>A veces</c:v>
                </c:pt>
                <c:pt idx="3">
                  <c:v>Solo con mi mamá</c:v>
                </c:pt>
                <c:pt idx="4">
                  <c:v>Solo con mi papá</c:v>
                </c:pt>
              </c:strCache>
            </c:strRef>
          </c:cat>
          <c:val>
            <c:numRef>
              <c:f>Hoja1!$B$2:$B$6</c:f>
              <c:numCache>
                <c:formatCode>General</c:formatCode>
                <c:ptCount val="5"/>
                <c:pt idx="0">
                  <c:v>213</c:v>
                </c:pt>
                <c:pt idx="1">
                  <c:v>16</c:v>
                </c:pt>
                <c:pt idx="2">
                  <c:v>144</c:v>
                </c:pt>
                <c:pt idx="3">
                  <c:v>57</c:v>
                </c:pt>
                <c:pt idx="4">
                  <c:v>5</c:v>
                </c:pt>
              </c:numCache>
            </c:numRef>
          </c:val>
          <c:extLst>
            <c:ext xmlns:c16="http://schemas.microsoft.com/office/drawing/2014/chart" uri="{C3380CC4-5D6E-409C-BE32-E72D297353CC}">
              <c16:uniqueId val="{00000000-0C33-4644-9831-B5AC446F3951}"/>
            </c:ext>
          </c:extLst>
        </c:ser>
        <c:ser>
          <c:idx val="1"/>
          <c:order val="1"/>
          <c:tx>
            <c:strRef>
              <c:f>Hoja1!$C$1</c:f>
              <c:strCache>
                <c:ptCount val="1"/>
                <c:pt idx="0">
                  <c:v>Columna1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Si</c:v>
                </c:pt>
                <c:pt idx="1">
                  <c:v>No</c:v>
                </c:pt>
                <c:pt idx="2">
                  <c:v>A veces</c:v>
                </c:pt>
                <c:pt idx="3">
                  <c:v>Solo con mi mamá</c:v>
                </c:pt>
                <c:pt idx="4">
                  <c:v>Solo con mi papá</c:v>
                </c:pt>
              </c:strCache>
            </c:strRef>
          </c:cat>
          <c:val>
            <c:numRef>
              <c:f>Hoja1!$C$2:$C$6</c:f>
              <c:numCache>
                <c:formatCode>General</c:formatCode>
                <c:ptCount val="5"/>
              </c:numCache>
            </c:numRef>
          </c:val>
          <c:extLst>
            <c:ext xmlns:c16="http://schemas.microsoft.com/office/drawing/2014/chart" uri="{C3380CC4-5D6E-409C-BE32-E72D297353CC}">
              <c16:uniqueId val="{00000001-0C33-4644-9831-B5AC446F3951}"/>
            </c:ext>
          </c:extLst>
        </c:ser>
        <c:ser>
          <c:idx val="2"/>
          <c:order val="2"/>
          <c:tx>
            <c:strRef>
              <c:f>Hoja1!$D$1</c:f>
              <c:strCache>
                <c:ptCount val="1"/>
                <c:pt idx="0">
                  <c:v>Columna2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Hoja1!$A$2:$A$6</c:f>
              <c:strCache>
                <c:ptCount val="5"/>
                <c:pt idx="0">
                  <c:v>Si</c:v>
                </c:pt>
                <c:pt idx="1">
                  <c:v>No</c:v>
                </c:pt>
                <c:pt idx="2">
                  <c:v>A veces</c:v>
                </c:pt>
                <c:pt idx="3">
                  <c:v>Solo con mi mamá</c:v>
                </c:pt>
                <c:pt idx="4">
                  <c:v>Solo con mi papá</c:v>
                </c:pt>
              </c:strCache>
            </c:strRef>
          </c:cat>
          <c:val>
            <c:numRef>
              <c:f>Hoja1!$D$2:$D$6</c:f>
              <c:numCache>
                <c:formatCode>General</c:formatCode>
                <c:ptCount val="5"/>
              </c:numCache>
            </c:numRef>
          </c:val>
          <c:extLst>
            <c:ext xmlns:c16="http://schemas.microsoft.com/office/drawing/2014/chart" uri="{C3380CC4-5D6E-409C-BE32-E72D297353CC}">
              <c16:uniqueId val="{00000002-0C33-4644-9831-B5AC446F3951}"/>
            </c:ext>
          </c:extLst>
        </c:ser>
        <c:dLbls>
          <c:dLblPos val="ctr"/>
          <c:showLegendKey val="0"/>
          <c:showVal val="1"/>
          <c:showCatName val="0"/>
          <c:showSerName val="0"/>
          <c:showPercent val="0"/>
          <c:showBubbleSize val="0"/>
        </c:dLbls>
        <c:gapWidth val="150"/>
        <c:overlap val="100"/>
        <c:axId val="518156520"/>
        <c:axId val="518155080"/>
      </c:barChart>
      <c:catAx>
        <c:axId val="518156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MX"/>
          </a:p>
        </c:txPr>
        <c:crossAx val="518155080"/>
        <c:crosses val="autoZero"/>
        <c:auto val="1"/>
        <c:lblAlgn val="ctr"/>
        <c:lblOffset val="100"/>
        <c:noMultiLvlLbl val="0"/>
      </c:catAx>
      <c:valAx>
        <c:axId val="518155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518156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Columna1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8C1-4D03-AE92-F748E9477A6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8C1-4D03-AE92-F748E9477A6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8C1-4D03-AE92-F748E9477A6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8C1-4D03-AE92-F748E9477A6B}"/>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s-MX"/>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Hoja1!$A$2:$A$5</c:f>
              <c:strCache>
                <c:ptCount val="4"/>
                <c:pt idx="0">
                  <c:v>Mamá</c:v>
                </c:pt>
                <c:pt idx="1">
                  <c:v>Papá</c:v>
                </c:pt>
                <c:pt idx="2">
                  <c:v>Nunguno</c:v>
                </c:pt>
                <c:pt idx="3">
                  <c:v>Ambos</c:v>
                </c:pt>
              </c:strCache>
            </c:strRef>
          </c:cat>
          <c:val>
            <c:numRef>
              <c:f>Hoja1!$B$2:$B$5</c:f>
              <c:numCache>
                <c:formatCode>General</c:formatCode>
                <c:ptCount val="4"/>
                <c:pt idx="0">
                  <c:v>237</c:v>
                </c:pt>
                <c:pt idx="1">
                  <c:v>40</c:v>
                </c:pt>
                <c:pt idx="2">
                  <c:v>28</c:v>
                </c:pt>
                <c:pt idx="3">
                  <c:v>108</c:v>
                </c:pt>
              </c:numCache>
            </c:numRef>
          </c:val>
          <c:extLst>
            <c:ext xmlns:c16="http://schemas.microsoft.com/office/drawing/2014/chart" uri="{C3380CC4-5D6E-409C-BE32-E72D297353CC}">
              <c16:uniqueId val="{00000000-BC23-4921-BEA2-FCE9E621289E}"/>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Hoja1!$B$1</c:f>
              <c:strCache>
                <c:ptCount val="1"/>
                <c:pt idx="0">
                  <c:v>Columna3</c:v>
                </c:pt>
              </c:strCache>
            </c:strRef>
          </c:tx>
          <c:spPr>
            <a:solidFill>
              <a:schemeClr val="accent1"/>
            </a:solidFill>
            <a:ln>
              <a:noFill/>
            </a:ln>
            <a:effectLst/>
          </c:spPr>
          <c:invertIfNegative val="0"/>
          <c:cat>
            <c:strRef>
              <c:f>Hoja1!$A$2:$A$8</c:f>
              <c:strCache>
                <c:ptCount val="7"/>
                <c:pt idx="0">
                  <c:v>Relaciones amorosas</c:v>
                </c:pt>
                <c:pt idx="1">
                  <c:v>Sexualidad</c:v>
                </c:pt>
                <c:pt idx="2">
                  <c:v>Temas LGBT+</c:v>
                </c:pt>
                <c:pt idx="3">
                  <c:v>Mis emociones</c:v>
                </c:pt>
                <c:pt idx="4">
                  <c:v>Problemas en la escuela</c:v>
                </c:pt>
                <c:pt idx="5">
                  <c:v>Alcohol y drogas</c:v>
                </c:pt>
                <c:pt idx="6">
                  <c:v>Ninguno</c:v>
                </c:pt>
              </c:strCache>
            </c:strRef>
          </c:cat>
          <c:val>
            <c:numRef>
              <c:f>Hoja1!$B$2:$B$8</c:f>
              <c:numCache>
                <c:formatCode>General</c:formatCode>
                <c:ptCount val="7"/>
                <c:pt idx="0">
                  <c:v>115</c:v>
                </c:pt>
                <c:pt idx="1">
                  <c:v>107</c:v>
                </c:pt>
                <c:pt idx="2">
                  <c:v>19</c:v>
                </c:pt>
                <c:pt idx="3">
                  <c:v>122</c:v>
                </c:pt>
                <c:pt idx="4">
                  <c:v>48</c:v>
                </c:pt>
                <c:pt idx="5">
                  <c:v>20</c:v>
                </c:pt>
                <c:pt idx="6">
                  <c:v>153</c:v>
                </c:pt>
              </c:numCache>
            </c:numRef>
          </c:val>
          <c:extLst>
            <c:ext xmlns:c16="http://schemas.microsoft.com/office/drawing/2014/chart" uri="{C3380CC4-5D6E-409C-BE32-E72D297353CC}">
              <c16:uniqueId val="{00000000-0C33-4644-9831-B5AC446F3951}"/>
            </c:ext>
          </c:extLst>
        </c:ser>
        <c:ser>
          <c:idx val="1"/>
          <c:order val="1"/>
          <c:tx>
            <c:strRef>
              <c:f>Hoja1!$C$1</c:f>
              <c:strCache>
                <c:ptCount val="1"/>
                <c:pt idx="0">
                  <c:v>Columna1</c:v>
                </c:pt>
              </c:strCache>
            </c:strRef>
          </c:tx>
          <c:spPr>
            <a:solidFill>
              <a:schemeClr val="accent2"/>
            </a:solidFill>
            <a:ln>
              <a:noFill/>
            </a:ln>
            <a:effectLst/>
          </c:spPr>
          <c:invertIfNegative val="0"/>
          <c:cat>
            <c:strRef>
              <c:f>Hoja1!$A$2:$A$8</c:f>
              <c:strCache>
                <c:ptCount val="7"/>
                <c:pt idx="0">
                  <c:v>Relaciones amorosas</c:v>
                </c:pt>
                <c:pt idx="1">
                  <c:v>Sexualidad</c:v>
                </c:pt>
                <c:pt idx="2">
                  <c:v>Temas LGBT+</c:v>
                </c:pt>
                <c:pt idx="3">
                  <c:v>Mis emociones</c:v>
                </c:pt>
                <c:pt idx="4">
                  <c:v>Problemas en la escuela</c:v>
                </c:pt>
                <c:pt idx="5">
                  <c:v>Alcohol y drogas</c:v>
                </c:pt>
                <c:pt idx="6">
                  <c:v>Ninguno</c:v>
                </c:pt>
              </c:strCache>
            </c:strRef>
          </c:cat>
          <c:val>
            <c:numRef>
              <c:f>Hoja1!$C$2:$C$8</c:f>
              <c:numCache>
                <c:formatCode>General</c:formatCode>
                <c:ptCount val="7"/>
              </c:numCache>
            </c:numRef>
          </c:val>
          <c:extLst>
            <c:ext xmlns:c16="http://schemas.microsoft.com/office/drawing/2014/chart" uri="{C3380CC4-5D6E-409C-BE32-E72D297353CC}">
              <c16:uniqueId val="{00000001-0C33-4644-9831-B5AC446F3951}"/>
            </c:ext>
          </c:extLst>
        </c:ser>
        <c:ser>
          <c:idx val="2"/>
          <c:order val="2"/>
          <c:tx>
            <c:strRef>
              <c:f>Hoja1!$D$1</c:f>
              <c:strCache>
                <c:ptCount val="1"/>
                <c:pt idx="0">
                  <c:v>Columna2</c:v>
                </c:pt>
              </c:strCache>
            </c:strRef>
          </c:tx>
          <c:spPr>
            <a:solidFill>
              <a:schemeClr val="accent3"/>
            </a:solidFill>
            <a:ln>
              <a:noFill/>
            </a:ln>
            <a:effectLst/>
          </c:spPr>
          <c:invertIfNegative val="0"/>
          <c:cat>
            <c:strRef>
              <c:f>Hoja1!$A$2:$A$8</c:f>
              <c:strCache>
                <c:ptCount val="7"/>
                <c:pt idx="0">
                  <c:v>Relaciones amorosas</c:v>
                </c:pt>
                <c:pt idx="1">
                  <c:v>Sexualidad</c:v>
                </c:pt>
                <c:pt idx="2">
                  <c:v>Temas LGBT+</c:v>
                </c:pt>
                <c:pt idx="3">
                  <c:v>Mis emociones</c:v>
                </c:pt>
                <c:pt idx="4">
                  <c:v>Problemas en la escuela</c:v>
                </c:pt>
                <c:pt idx="5">
                  <c:v>Alcohol y drogas</c:v>
                </c:pt>
                <c:pt idx="6">
                  <c:v>Ninguno</c:v>
                </c:pt>
              </c:strCache>
            </c:strRef>
          </c:cat>
          <c:val>
            <c:numRef>
              <c:f>Hoja1!$D$2:$D$8</c:f>
              <c:numCache>
                <c:formatCode>General</c:formatCode>
                <c:ptCount val="7"/>
              </c:numCache>
            </c:numRef>
          </c:val>
          <c:extLst>
            <c:ext xmlns:c16="http://schemas.microsoft.com/office/drawing/2014/chart" uri="{C3380CC4-5D6E-409C-BE32-E72D297353CC}">
              <c16:uniqueId val="{00000002-0C33-4644-9831-B5AC446F3951}"/>
            </c:ext>
          </c:extLst>
        </c:ser>
        <c:dLbls>
          <c:showLegendKey val="0"/>
          <c:showVal val="0"/>
          <c:showCatName val="0"/>
          <c:showSerName val="0"/>
          <c:showPercent val="0"/>
          <c:showBubbleSize val="0"/>
        </c:dLbls>
        <c:gapWidth val="150"/>
        <c:overlap val="100"/>
        <c:axId val="518156520"/>
        <c:axId val="518155080"/>
      </c:barChart>
      <c:catAx>
        <c:axId val="518156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MX"/>
          </a:p>
        </c:txPr>
        <c:crossAx val="518155080"/>
        <c:crosses val="autoZero"/>
        <c:auto val="1"/>
        <c:lblAlgn val="ctr"/>
        <c:lblOffset val="100"/>
        <c:noMultiLvlLbl val="0"/>
      </c:catAx>
      <c:valAx>
        <c:axId val="518155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518156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Columna1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03A-45F1-B14F-6786F90C782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03A-45F1-B14F-6786F90C782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03A-45F1-B14F-6786F90C782C}"/>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s-MX"/>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Hoja1!$A$2:$A$4</c:f>
              <c:strCache>
                <c:ptCount val="3"/>
                <c:pt idx="0">
                  <c:v>Si</c:v>
                </c:pt>
                <c:pt idx="1">
                  <c:v>No</c:v>
                </c:pt>
                <c:pt idx="2">
                  <c:v>A veces</c:v>
                </c:pt>
              </c:strCache>
            </c:strRef>
          </c:cat>
          <c:val>
            <c:numRef>
              <c:f>Hoja1!$B$2:$B$4</c:f>
              <c:numCache>
                <c:formatCode>General</c:formatCode>
                <c:ptCount val="3"/>
                <c:pt idx="0">
                  <c:v>137</c:v>
                </c:pt>
                <c:pt idx="1">
                  <c:v>145</c:v>
                </c:pt>
                <c:pt idx="2">
                  <c:v>139</c:v>
                </c:pt>
              </c:numCache>
            </c:numRef>
          </c:val>
          <c:extLst>
            <c:ext xmlns:c16="http://schemas.microsoft.com/office/drawing/2014/chart" uri="{C3380CC4-5D6E-409C-BE32-E72D297353CC}">
              <c16:uniqueId val="{00000000-BC23-4921-BEA2-FCE9E621289E}"/>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Hoja1!$B$1</c:f>
              <c:strCache>
                <c:ptCount val="1"/>
                <c:pt idx="0">
                  <c:v>Columna3</c:v>
                </c:pt>
              </c:strCache>
            </c:strRef>
          </c:tx>
          <c:spPr>
            <a:solidFill>
              <a:schemeClr val="accent1"/>
            </a:solidFill>
            <a:ln>
              <a:noFill/>
            </a:ln>
            <a:effectLst/>
          </c:spPr>
          <c:invertIfNegative val="0"/>
          <c:cat>
            <c:strRef>
              <c:f>Hoja1!$A$2:$A$7</c:f>
              <c:strCache>
                <c:ptCount val="6"/>
                <c:pt idx="0">
                  <c:v>Mas abierta</c:v>
                </c:pt>
                <c:pt idx="1">
                  <c:v>Que no me juzguen </c:v>
                </c:pt>
                <c:pt idx="2">
                  <c:v>Que no me regañen/griten/insulten</c:v>
                </c:pt>
                <c:pt idx="3">
                  <c:v>Que se interesaran más en mi</c:v>
                </c:pt>
                <c:pt idx="4">
                  <c:v>Que se diera mas frecuentemente</c:v>
                </c:pt>
                <c:pt idx="5">
                  <c:v>No la cambiaria</c:v>
                </c:pt>
              </c:strCache>
            </c:strRef>
          </c:cat>
          <c:val>
            <c:numRef>
              <c:f>Hoja1!$B$2:$B$7</c:f>
              <c:numCache>
                <c:formatCode>General</c:formatCode>
                <c:ptCount val="6"/>
                <c:pt idx="0">
                  <c:v>109</c:v>
                </c:pt>
                <c:pt idx="1">
                  <c:v>58</c:v>
                </c:pt>
                <c:pt idx="2">
                  <c:v>69</c:v>
                </c:pt>
                <c:pt idx="3">
                  <c:v>64</c:v>
                </c:pt>
                <c:pt idx="4">
                  <c:v>27</c:v>
                </c:pt>
                <c:pt idx="5">
                  <c:v>177</c:v>
                </c:pt>
              </c:numCache>
            </c:numRef>
          </c:val>
          <c:extLst>
            <c:ext xmlns:c16="http://schemas.microsoft.com/office/drawing/2014/chart" uri="{C3380CC4-5D6E-409C-BE32-E72D297353CC}">
              <c16:uniqueId val="{00000000-0C33-4644-9831-B5AC446F3951}"/>
            </c:ext>
          </c:extLst>
        </c:ser>
        <c:ser>
          <c:idx val="1"/>
          <c:order val="1"/>
          <c:tx>
            <c:strRef>
              <c:f>Hoja1!$C$1</c:f>
              <c:strCache>
                <c:ptCount val="1"/>
                <c:pt idx="0">
                  <c:v>Columna1</c:v>
                </c:pt>
              </c:strCache>
            </c:strRef>
          </c:tx>
          <c:spPr>
            <a:solidFill>
              <a:schemeClr val="accent2"/>
            </a:solidFill>
            <a:ln>
              <a:noFill/>
            </a:ln>
            <a:effectLst/>
          </c:spPr>
          <c:invertIfNegative val="0"/>
          <c:cat>
            <c:strRef>
              <c:f>Hoja1!$A$2:$A$7</c:f>
              <c:strCache>
                <c:ptCount val="6"/>
                <c:pt idx="0">
                  <c:v>Mas abierta</c:v>
                </c:pt>
                <c:pt idx="1">
                  <c:v>Que no me juzguen </c:v>
                </c:pt>
                <c:pt idx="2">
                  <c:v>Que no me regañen/griten/insulten</c:v>
                </c:pt>
                <c:pt idx="3">
                  <c:v>Que se interesaran más en mi</c:v>
                </c:pt>
                <c:pt idx="4">
                  <c:v>Que se diera mas frecuentemente</c:v>
                </c:pt>
                <c:pt idx="5">
                  <c:v>No la cambiaria</c:v>
                </c:pt>
              </c:strCache>
            </c:strRef>
          </c:cat>
          <c:val>
            <c:numRef>
              <c:f>Hoja1!$C$2:$C$7</c:f>
              <c:numCache>
                <c:formatCode>General</c:formatCode>
                <c:ptCount val="6"/>
              </c:numCache>
            </c:numRef>
          </c:val>
          <c:extLst>
            <c:ext xmlns:c16="http://schemas.microsoft.com/office/drawing/2014/chart" uri="{C3380CC4-5D6E-409C-BE32-E72D297353CC}">
              <c16:uniqueId val="{00000001-0C33-4644-9831-B5AC446F3951}"/>
            </c:ext>
          </c:extLst>
        </c:ser>
        <c:ser>
          <c:idx val="2"/>
          <c:order val="2"/>
          <c:tx>
            <c:strRef>
              <c:f>Hoja1!$D$1</c:f>
              <c:strCache>
                <c:ptCount val="1"/>
                <c:pt idx="0">
                  <c:v>Columna2</c:v>
                </c:pt>
              </c:strCache>
            </c:strRef>
          </c:tx>
          <c:spPr>
            <a:solidFill>
              <a:schemeClr val="accent3"/>
            </a:solidFill>
            <a:ln>
              <a:noFill/>
            </a:ln>
            <a:effectLst/>
          </c:spPr>
          <c:invertIfNegative val="0"/>
          <c:cat>
            <c:strRef>
              <c:f>Hoja1!$A$2:$A$7</c:f>
              <c:strCache>
                <c:ptCount val="6"/>
                <c:pt idx="0">
                  <c:v>Mas abierta</c:v>
                </c:pt>
                <c:pt idx="1">
                  <c:v>Que no me juzguen </c:v>
                </c:pt>
                <c:pt idx="2">
                  <c:v>Que no me regañen/griten/insulten</c:v>
                </c:pt>
                <c:pt idx="3">
                  <c:v>Que se interesaran más en mi</c:v>
                </c:pt>
                <c:pt idx="4">
                  <c:v>Que se diera mas frecuentemente</c:v>
                </c:pt>
                <c:pt idx="5">
                  <c:v>No la cambiaria</c:v>
                </c:pt>
              </c:strCache>
            </c:strRef>
          </c:cat>
          <c:val>
            <c:numRef>
              <c:f>Hoja1!$D$2:$D$7</c:f>
              <c:numCache>
                <c:formatCode>General</c:formatCode>
                <c:ptCount val="6"/>
              </c:numCache>
            </c:numRef>
          </c:val>
          <c:extLst>
            <c:ext xmlns:c16="http://schemas.microsoft.com/office/drawing/2014/chart" uri="{C3380CC4-5D6E-409C-BE32-E72D297353CC}">
              <c16:uniqueId val="{00000002-0C33-4644-9831-B5AC446F3951}"/>
            </c:ext>
          </c:extLst>
        </c:ser>
        <c:dLbls>
          <c:showLegendKey val="0"/>
          <c:showVal val="0"/>
          <c:showCatName val="0"/>
          <c:showSerName val="0"/>
          <c:showPercent val="0"/>
          <c:showBubbleSize val="0"/>
        </c:dLbls>
        <c:gapWidth val="150"/>
        <c:overlap val="100"/>
        <c:axId val="518156520"/>
        <c:axId val="518155080"/>
      </c:barChart>
      <c:catAx>
        <c:axId val="518156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MX"/>
          </a:p>
        </c:txPr>
        <c:crossAx val="518155080"/>
        <c:crosses val="autoZero"/>
        <c:auto val="0"/>
        <c:lblAlgn val="ctr"/>
        <c:lblOffset val="100"/>
        <c:noMultiLvlLbl val="0"/>
      </c:catAx>
      <c:valAx>
        <c:axId val="518155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518156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Hoja1!$B$1</c:f>
              <c:strCache>
                <c:ptCount val="1"/>
                <c:pt idx="0">
                  <c:v>Columna3</c:v>
                </c:pt>
              </c:strCache>
            </c:strRef>
          </c:tx>
          <c:spPr>
            <a:solidFill>
              <a:schemeClr val="accent1"/>
            </a:solidFill>
            <a:ln>
              <a:noFill/>
            </a:ln>
            <a:effectLst/>
          </c:spPr>
          <c:invertIfNegative val="0"/>
          <c:cat>
            <c:strRef>
              <c:f>Hoja1!$A$2:$A$8</c:f>
              <c:strCache>
                <c:ptCount val="7"/>
                <c:pt idx="0">
                  <c:v>Nada</c:v>
                </c:pt>
                <c:pt idx="1">
                  <c:v>Que no me ponga atención</c:v>
                </c:pt>
                <c:pt idx="2">
                  <c:v>Que me regaña mucho</c:v>
                </c:pt>
                <c:pt idx="3">
                  <c:v>No me escuchan</c:v>
                </c:pt>
                <c:pt idx="4">
                  <c:v>Me juzgan </c:v>
                </c:pt>
                <c:pt idx="5">
                  <c:v>Que me grita/insulta</c:v>
                </c:pt>
                <c:pt idx="6">
                  <c:v>Que no respete mi espacio</c:v>
                </c:pt>
              </c:strCache>
            </c:strRef>
          </c:cat>
          <c:val>
            <c:numRef>
              <c:f>Hoja1!$B$2:$B$8</c:f>
              <c:numCache>
                <c:formatCode>General</c:formatCode>
                <c:ptCount val="7"/>
                <c:pt idx="0">
                  <c:v>227</c:v>
                </c:pt>
                <c:pt idx="1">
                  <c:v>48</c:v>
                </c:pt>
                <c:pt idx="2">
                  <c:v>72</c:v>
                </c:pt>
                <c:pt idx="3">
                  <c:v>35</c:v>
                </c:pt>
                <c:pt idx="4">
                  <c:v>43</c:v>
                </c:pt>
                <c:pt idx="5">
                  <c:v>35</c:v>
                </c:pt>
                <c:pt idx="6">
                  <c:v>62</c:v>
                </c:pt>
              </c:numCache>
            </c:numRef>
          </c:val>
          <c:extLst>
            <c:ext xmlns:c16="http://schemas.microsoft.com/office/drawing/2014/chart" uri="{C3380CC4-5D6E-409C-BE32-E72D297353CC}">
              <c16:uniqueId val="{00000000-BB1F-45CE-8E8B-9BC9AF05DADD}"/>
            </c:ext>
          </c:extLst>
        </c:ser>
        <c:ser>
          <c:idx val="1"/>
          <c:order val="1"/>
          <c:tx>
            <c:strRef>
              <c:f>Hoja1!$C$1</c:f>
              <c:strCache>
                <c:ptCount val="1"/>
                <c:pt idx="0">
                  <c:v>Columna1</c:v>
                </c:pt>
              </c:strCache>
            </c:strRef>
          </c:tx>
          <c:spPr>
            <a:solidFill>
              <a:schemeClr val="accent2"/>
            </a:solidFill>
            <a:ln>
              <a:noFill/>
            </a:ln>
            <a:effectLst/>
          </c:spPr>
          <c:invertIfNegative val="0"/>
          <c:cat>
            <c:strRef>
              <c:f>Hoja1!$A$2:$A$8</c:f>
              <c:strCache>
                <c:ptCount val="7"/>
                <c:pt idx="0">
                  <c:v>Nada</c:v>
                </c:pt>
                <c:pt idx="1">
                  <c:v>Que no me ponga atención</c:v>
                </c:pt>
                <c:pt idx="2">
                  <c:v>Que me regaña mucho</c:v>
                </c:pt>
                <c:pt idx="3">
                  <c:v>No me escuchan</c:v>
                </c:pt>
                <c:pt idx="4">
                  <c:v>Me juzgan </c:v>
                </c:pt>
                <c:pt idx="5">
                  <c:v>Que me grita/insulta</c:v>
                </c:pt>
                <c:pt idx="6">
                  <c:v>Que no respete mi espacio</c:v>
                </c:pt>
              </c:strCache>
            </c:strRef>
          </c:cat>
          <c:val>
            <c:numRef>
              <c:f>Hoja1!$C$2:$C$8</c:f>
              <c:numCache>
                <c:formatCode>General</c:formatCode>
                <c:ptCount val="7"/>
              </c:numCache>
            </c:numRef>
          </c:val>
          <c:extLst>
            <c:ext xmlns:c16="http://schemas.microsoft.com/office/drawing/2014/chart" uri="{C3380CC4-5D6E-409C-BE32-E72D297353CC}">
              <c16:uniqueId val="{00000001-BB1F-45CE-8E8B-9BC9AF05DADD}"/>
            </c:ext>
          </c:extLst>
        </c:ser>
        <c:ser>
          <c:idx val="2"/>
          <c:order val="2"/>
          <c:tx>
            <c:strRef>
              <c:f>Hoja1!$D$1</c:f>
              <c:strCache>
                <c:ptCount val="1"/>
                <c:pt idx="0">
                  <c:v>Columna2</c:v>
                </c:pt>
              </c:strCache>
            </c:strRef>
          </c:tx>
          <c:spPr>
            <a:solidFill>
              <a:schemeClr val="accent3"/>
            </a:solidFill>
            <a:ln>
              <a:noFill/>
            </a:ln>
            <a:effectLst/>
          </c:spPr>
          <c:invertIfNegative val="0"/>
          <c:cat>
            <c:strRef>
              <c:f>Hoja1!$A$2:$A$8</c:f>
              <c:strCache>
                <c:ptCount val="7"/>
                <c:pt idx="0">
                  <c:v>Nada</c:v>
                </c:pt>
                <c:pt idx="1">
                  <c:v>Que no me ponga atención</c:v>
                </c:pt>
                <c:pt idx="2">
                  <c:v>Que me regaña mucho</c:v>
                </c:pt>
                <c:pt idx="3">
                  <c:v>No me escuchan</c:v>
                </c:pt>
                <c:pt idx="4">
                  <c:v>Me juzgan </c:v>
                </c:pt>
                <c:pt idx="5">
                  <c:v>Que me grita/insulta</c:v>
                </c:pt>
                <c:pt idx="6">
                  <c:v>Que no respete mi espacio</c:v>
                </c:pt>
              </c:strCache>
            </c:strRef>
          </c:cat>
          <c:val>
            <c:numRef>
              <c:f>Hoja1!$D$2:$D$8</c:f>
              <c:numCache>
                <c:formatCode>General</c:formatCode>
                <c:ptCount val="7"/>
              </c:numCache>
            </c:numRef>
          </c:val>
          <c:extLst>
            <c:ext xmlns:c16="http://schemas.microsoft.com/office/drawing/2014/chart" uri="{C3380CC4-5D6E-409C-BE32-E72D297353CC}">
              <c16:uniqueId val="{00000002-BB1F-45CE-8E8B-9BC9AF05DADD}"/>
            </c:ext>
          </c:extLst>
        </c:ser>
        <c:dLbls>
          <c:showLegendKey val="0"/>
          <c:showVal val="0"/>
          <c:showCatName val="0"/>
          <c:showSerName val="0"/>
          <c:showPercent val="0"/>
          <c:showBubbleSize val="0"/>
        </c:dLbls>
        <c:gapWidth val="150"/>
        <c:overlap val="100"/>
        <c:axId val="518156520"/>
        <c:axId val="518155080"/>
      </c:barChart>
      <c:catAx>
        <c:axId val="518156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MX"/>
          </a:p>
        </c:txPr>
        <c:crossAx val="518155080"/>
        <c:crosses val="autoZero"/>
        <c:auto val="1"/>
        <c:lblAlgn val="ctr"/>
        <c:lblOffset val="100"/>
        <c:noMultiLvlLbl val="0"/>
      </c:catAx>
      <c:valAx>
        <c:axId val="518155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518156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Hoja1!$B$1</c:f>
              <c:strCache>
                <c:ptCount val="1"/>
                <c:pt idx="0">
                  <c:v>Columna3</c:v>
                </c:pt>
              </c:strCache>
            </c:strRef>
          </c:tx>
          <c:spPr>
            <a:solidFill>
              <a:schemeClr val="accent1"/>
            </a:solidFill>
            <a:ln>
              <a:noFill/>
            </a:ln>
            <a:effectLst/>
          </c:spPr>
          <c:invertIfNegative val="0"/>
          <c:cat>
            <c:strRef>
              <c:f>Hoja1!$A$2:$A$9</c:f>
              <c:strCache>
                <c:ptCount val="8"/>
                <c:pt idx="0">
                  <c:v>Todo</c:v>
                </c:pt>
                <c:pt idx="1">
                  <c:v>Que son trabajadores</c:v>
                </c:pt>
                <c:pt idx="2">
                  <c:v>Su forma de ser</c:v>
                </c:pt>
                <c:pt idx="3">
                  <c:v>Que me escuchan</c:v>
                </c:pt>
                <c:pt idx="4">
                  <c:v>Su amor por mi</c:v>
                </c:pt>
                <c:pt idx="5">
                  <c:v>Que me apoyan en todo</c:v>
                </c:pt>
                <c:pt idx="6">
                  <c:v>Cuando me cuentan cosas</c:v>
                </c:pt>
                <c:pt idx="7">
                  <c:v>Cuando pasamos tiempo juntos</c:v>
                </c:pt>
              </c:strCache>
            </c:strRef>
          </c:cat>
          <c:val>
            <c:numRef>
              <c:f>Hoja1!$B$2:$B$9</c:f>
              <c:numCache>
                <c:formatCode>General</c:formatCode>
                <c:ptCount val="8"/>
                <c:pt idx="0">
                  <c:v>144</c:v>
                </c:pt>
                <c:pt idx="1">
                  <c:v>141</c:v>
                </c:pt>
                <c:pt idx="2">
                  <c:v>70</c:v>
                </c:pt>
                <c:pt idx="3">
                  <c:v>37</c:v>
                </c:pt>
                <c:pt idx="4">
                  <c:v>95</c:v>
                </c:pt>
                <c:pt idx="5">
                  <c:v>102</c:v>
                </c:pt>
                <c:pt idx="6">
                  <c:v>87</c:v>
                </c:pt>
                <c:pt idx="7">
                  <c:v>100</c:v>
                </c:pt>
              </c:numCache>
            </c:numRef>
          </c:val>
          <c:extLst>
            <c:ext xmlns:c16="http://schemas.microsoft.com/office/drawing/2014/chart" uri="{C3380CC4-5D6E-409C-BE32-E72D297353CC}">
              <c16:uniqueId val="{00000000-0C33-4644-9831-B5AC446F3951}"/>
            </c:ext>
          </c:extLst>
        </c:ser>
        <c:ser>
          <c:idx val="1"/>
          <c:order val="1"/>
          <c:tx>
            <c:strRef>
              <c:f>Hoja1!$C$1</c:f>
              <c:strCache>
                <c:ptCount val="1"/>
                <c:pt idx="0">
                  <c:v>Columna1</c:v>
                </c:pt>
              </c:strCache>
            </c:strRef>
          </c:tx>
          <c:spPr>
            <a:solidFill>
              <a:schemeClr val="accent2"/>
            </a:solidFill>
            <a:ln>
              <a:noFill/>
            </a:ln>
            <a:effectLst/>
          </c:spPr>
          <c:invertIfNegative val="0"/>
          <c:cat>
            <c:strRef>
              <c:f>Hoja1!$A$2:$A$9</c:f>
              <c:strCache>
                <c:ptCount val="8"/>
                <c:pt idx="0">
                  <c:v>Todo</c:v>
                </c:pt>
                <c:pt idx="1">
                  <c:v>Que son trabajadores</c:v>
                </c:pt>
                <c:pt idx="2">
                  <c:v>Su forma de ser</c:v>
                </c:pt>
                <c:pt idx="3">
                  <c:v>Que me escuchan</c:v>
                </c:pt>
                <c:pt idx="4">
                  <c:v>Su amor por mi</c:v>
                </c:pt>
                <c:pt idx="5">
                  <c:v>Que me apoyan en todo</c:v>
                </c:pt>
                <c:pt idx="6">
                  <c:v>Cuando me cuentan cosas</c:v>
                </c:pt>
                <c:pt idx="7">
                  <c:v>Cuando pasamos tiempo juntos</c:v>
                </c:pt>
              </c:strCache>
            </c:strRef>
          </c:cat>
          <c:val>
            <c:numRef>
              <c:f>Hoja1!$C$2:$C$9</c:f>
              <c:numCache>
                <c:formatCode>General</c:formatCode>
                <c:ptCount val="8"/>
              </c:numCache>
            </c:numRef>
          </c:val>
          <c:extLst>
            <c:ext xmlns:c16="http://schemas.microsoft.com/office/drawing/2014/chart" uri="{C3380CC4-5D6E-409C-BE32-E72D297353CC}">
              <c16:uniqueId val="{00000001-0C33-4644-9831-B5AC446F3951}"/>
            </c:ext>
          </c:extLst>
        </c:ser>
        <c:ser>
          <c:idx val="2"/>
          <c:order val="2"/>
          <c:tx>
            <c:strRef>
              <c:f>Hoja1!$D$1</c:f>
              <c:strCache>
                <c:ptCount val="1"/>
                <c:pt idx="0">
                  <c:v>Columna2</c:v>
                </c:pt>
              </c:strCache>
            </c:strRef>
          </c:tx>
          <c:spPr>
            <a:solidFill>
              <a:schemeClr val="accent3"/>
            </a:solidFill>
            <a:ln>
              <a:noFill/>
            </a:ln>
            <a:effectLst/>
          </c:spPr>
          <c:invertIfNegative val="0"/>
          <c:cat>
            <c:strRef>
              <c:f>Hoja1!$A$2:$A$9</c:f>
              <c:strCache>
                <c:ptCount val="8"/>
                <c:pt idx="0">
                  <c:v>Todo</c:v>
                </c:pt>
                <c:pt idx="1">
                  <c:v>Que son trabajadores</c:v>
                </c:pt>
                <c:pt idx="2">
                  <c:v>Su forma de ser</c:v>
                </c:pt>
                <c:pt idx="3">
                  <c:v>Que me escuchan</c:v>
                </c:pt>
                <c:pt idx="4">
                  <c:v>Su amor por mi</c:v>
                </c:pt>
                <c:pt idx="5">
                  <c:v>Que me apoyan en todo</c:v>
                </c:pt>
                <c:pt idx="6">
                  <c:v>Cuando me cuentan cosas</c:v>
                </c:pt>
                <c:pt idx="7">
                  <c:v>Cuando pasamos tiempo juntos</c:v>
                </c:pt>
              </c:strCache>
            </c:strRef>
          </c:cat>
          <c:val>
            <c:numRef>
              <c:f>Hoja1!$D$2:$D$9</c:f>
              <c:numCache>
                <c:formatCode>General</c:formatCode>
                <c:ptCount val="8"/>
              </c:numCache>
            </c:numRef>
          </c:val>
          <c:extLst>
            <c:ext xmlns:c16="http://schemas.microsoft.com/office/drawing/2014/chart" uri="{C3380CC4-5D6E-409C-BE32-E72D297353CC}">
              <c16:uniqueId val="{00000002-0C33-4644-9831-B5AC446F3951}"/>
            </c:ext>
          </c:extLst>
        </c:ser>
        <c:dLbls>
          <c:showLegendKey val="0"/>
          <c:showVal val="0"/>
          <c:showCatName val="0"/>
          <c:showSerName val="0"/>
          <c:showPercent val="0"/>
          <c:showBubbleSize val="0"/>
        </c:dLbls>
        <c:gapWidth val="150"/>
        <c:overlap val="100"/>
        <c:axId val="518156520"/>
        <c:axId val="518155080"/>
      </c:barChart>
      <c:catAx>
        <c:axId val="518156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518155080"/>
        <c:crosses val="autoZero"/>
        <c:auto val="1"/>
        <c:lblAlgn val="ctr"/>
        <c:lblOffset val="100"/>
        <c:noMultiLvlLbl val="0"/>
      </c:catAx>
      <c:valAx>
        <c:axId val="518155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518156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Hoja1!$B$1</c:f>
              <c:strCache>
                <c:ptCount val="1"/>
                <c:pt idx="0">
                  <c:v>Columna3</c:v>
                </c:pt>
              </c:strCache>
            </c:strRef>
          </c:tx>
          <c:spPr>
            <a:solidFill>
              <a:schemeClr val="accent1"/>
            </a:solidFill>
            <a:ln>
              <a:noFill/>
            </a:ln>
            <a:effectLst/>
          </c:spPr>
          <c:invertIfNegative val="0"/>
          <c:cat>
            <c:strRef>
              <c:f>Hoja1!$A$2:$A$9</c:f>
              <c:strCache>
                <c:ptCount val="8"/>
                <c:pt idx="0">
                  <c:v>Casi no discutimos</c:v>
                </c:pt>
                <c:pt idx="1">
                  <c:v>Tareas del hogar</c:v>
                </c:pt>
                <c:pt idx="2">
                  <c:v>Deberes escolares</c:v>
                </c:pt>
                <c:pt idx="3">
                  <c:v>Permisos</c:v>
                </c:pt>
                <c:pt idx="4">
                  <c:v>Celular</c:v>
                </c:pt>
                <c:pt idx="5">
                  <c:v>Videojuegos</c:v>
                </c:pt>
                <c:pt idx="6">
                  <c:v>Ideas u opiniones diferentes</c:v>
                </c:pt>
                <c:pt idx="7">
                  <c:v>Mis amistades</c:v>
                </c:pt>
              </c:strCache>
            </c:strRef>
          </c:cat>
          <c:val>
            <c:numRef>
              <c:f>Hoja1!$B$2:$B$9</c:f>
              <c:numCache>
                <c:formatCode>General</c:formatCode>
                <c:ptCount val="8"/>
                <c:pt idx="0">
                  <c:v>140</c:v>
                </c:pt>
                <c:pt idx="1">
                  <c:v>173</c:v>
                </c:pt>
                <c:pt idx="2">
                  <c:v>38</c:v>
                </c:pt>
                <c:pt idx="3">
                  <c:v>81</c:v>
                </c:pt>
                <c:pt idx="4">
                  <c:v>90</c:v>
                </c:pt>
                <c:pt idx="5">
                  <c:v>41</c:v>
                </c:pt>
                <c:pt idx="6">
                  <c:v>53</c:v>
                </c:pt>
                <c:pt idx="7">
                  <c:v>26</c:v>
                </c:pt>
              </c:numCache>
            </c:numRef>
          </c:val>
          <c:extLst>
            <c:ext xmlns:c16="http://schemas.microsoft.com/office/drawing/2014/chart" uri="{C3380CC4-5D6E-409C-BE32-E72D297353CC}">
              <c16:uniqueId val="{00000000-BB1F-45CE-8E8B-9BC9AF05DADD}"/>
            </c:ext>
          </c:extLst>
        </c:ser>
        <c:ser>
          <c:idx val="1"/>
          <c:order val="1"/>
          <c:tx>
            <c:strRef>
              <c:f>Hoja1!$C$1</c:f>
              <c:strCache>
                <c:ptCount val="1"/>
                <c:pt idx="0">
                  <c:v>Columna1</c:v>
                </c:pt>
              </c:strCache>
            </c:strRef>
          </c:tx>
          <c:spPr>
            <a:solidFill>
              <a:schemeClr val="accent2"/>
            </a:solidFill>
            <a:ln>
              <a:noFill/>
            </a:ln>
            <a:effectLst/>
          </c:spPr>
          <c:invertIfNegative val="0"/>
          <c:cat>
            <c:strRef>
              <c:f>Hoja1!$A$2:$A$9</c:f>
              <c:strCache>
                <c:ptCount val="8"/>
                <c:pt idx="0">
                  <c:v>Casi no discutimos</c:v>
                </c:pt>
                <c:pt idx="1">
                  <c:v>Tareas del hogar</c:v>
                </c:pt>
                <c:pt idx="2">
                  <c:v>Deberes escolares</c:v>
                </c:pt>
                <c:pt idx="3">
                  <c:v>Permisos</c:v>
                </c:pt>
                <c:pt idx="4">
                  <c:v>Celular</c:v>
                </c:pt>
                <c:pt idx="5">
                  <c:v>Videojuegos</c:v>
                </c:pt>
                <c:pt idx="6">
                  <c:v>Ideas u opiniones diferentes</c:v>
                </c:pt>
                <c:pt idx="7">
                  <c:v>Mis amistades</c:v>
                </c:pt>
              </c:strCache>
            </c:strRef>
          </c:cat>
          <c:val>
            <c:numRef>
              <c:f>Hoja1!$C$2:$C$9</c:f>
              <c:numCache>
                <c:formatCode>General</c:formatCode>
                <c:ptCount val="8"/>
              </c:numCache>
            </c:numRef>
          </c:val>
          <c:extLst>
            <c:ext xmlns:c16="http://schemas.microsoft.com/office/drawing/2014/chart" uri="{C3380CC4-5D6E-409C-BE32-E72D297353CC}">
              <c16:uniqueId val="{00000001-BB1F-45CE-8E8B-9BC9AF05DADD}"/>
            </c:ext>
          </c:extLst>
        </c:ser>
        <c:ser>
          <c:idx val="2"/>
          <c:order val="2"/>
          <c:tx>
            <c:strRef>
              <c:f>Hoja1!$D$1</c:f>
              <c:strCache>
                <c:ptCount val="1"/>
                <c:pt idx="0">
                  <c:v>Columna2</c:v>
                </c:pt>
              </c:strCache>
            </c:strRef>
          </c:tx>
          <c:spPr>
            <a:solidFill>
              <a:schemeClr val="accent3"/>
            </a:solidFill>
            <a:ln>
              <a:noFill/>
            </a:ln>
            <a:effectLst/>
          </c:spPr>
          <c:invertIfNegative val="0"/>
          <c:cat>
            <c:strRef>
              <c:f>Hoja1!$A$2:$A$9</c:f>
              <c:strCache>
                <c:ptCount val="8"/>
                <c:pt idx="0">
                  <c:v>Casi no discutimos</c:v>
                </c:pt>
                <c:pt idx="1">
                  <c:v>Tareas del hogar</c:v>
                </c:pt>
                <c:pt idx="2">
                  <c:v>Deberes escolares</c:v>
                </c:pt>
                <c:pt idx="3">
                  <c:v>Permisos</c:v>
                </c:pt>
                <c:pt idx="4">
                  <c:v>Celular</c:v>
                </c:pt>
                <c:pt idx="5">
                  <c:v>Videojuegos</c:v>
                </c:pt>
                <c:pt idx="6">
                  <c:v>Ideas u opiniones diferentes</c:v>
                </c:pt>
                <c:pt idx="7">
                  <c:v>Mis amistades</c:v>
                </c:pt>
              </c:strCache>
            </c:strRef>
          </c:cat>
          <c:val>
            <c:numRef>
              <c:f>Hoja1!$D$2:$D$9</c:f>
              <c:numCache>
                <c:formatCode>General</c:formatCode>
                <c:ptCount val="8"/>
              </c:numCache>
            </c:numRef>
          </c:val>
          <c:extLst>
            <c:ext xmlns:c16="http://schemas.microsoft.com/office/drawing/2014/chart" uri="{C3380CC4-5D6E-409C-BE32-E72D297353CC}">
              <c16:uniqueId val="{00000002-BB1F-45CE-8E8B-9BC9AF05DADD}"/>
            </c:ext>
          </c:extLst>
        </c:ser>
        <c:dLbls>
          <c:showLegendKey val="0"/>
          <c:showVal val="0"/>
          <c:showCatName val="0"/>
          <c:showSerName val="0"/>
          <c:showPercent val="0"/>
          <c:showBubbleSize val="0"/>
        </c:dLbls>
        <c:gapWidth val="150"/>
        <c:overlap val="100"/>
        <c:axId val="518156520"/>
        <c:axId val="518155080"/>
      </c:barChart>
      <c:catAx>
        <c:axId val="518156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518155080"/>
        <c:crosses val="autoZero"/>
        <c:auto val="1"/>
        <c:lblAlgn val="ctr"/>
        <c:lblOffset val="100"/>
        <c:noMultiLvlLbl val="0"/>
      </c:catAx>
      <c:valAx>
        <c:axId val="518155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5181565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0.08491</cdr:x>
      <cdr:y>0.22248</cdr:y>
    </cdr:from>
    <cdr:to>
      <cdr:x>0.1704</cdr:x>
      <cdr:y>0.28043</cdr:y>
    </cdr:to>
    <cdr:sp macro="" textlink="">
      <cdr:nvSpPr>
        <cdr:cNvPr id="2" name="CuadroTexto 2">
          <a:extLst xmlns:a="http://schemas.openxmlformats.org/drawingml/2006/main">
            <a:ext uri="{FF2B5EF4-FFF2-40B4-BE49-F238E27FC236}">
              <a16:creationId xmlns:a16="http://schemas.microsoft.com/office/drawing/2014/main" id="{20D46345-91E9-93C7-49CA-3E205C67C27A}"/>
            </a:ext>
          </a:extLst>
        </cdr:cNvPr>
        <cdr:cNvSpPr txBox="1"/>
      </cdr:nvSpPr>
      <cdr:spPr>
        <a:xfrm xmlns:a="http://schemas.openxmlformats.org/drawingml/2006/main">
          <a:off x="685800" y="1299746"/>
          <a:ext cx="690562"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MX" sz="1600" b="1" dirty="0"/>
            <a:t>34%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15.08.2025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‹Nº›</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Explorar con los participantes que es lo que saben sobre la Salud Mental</a:t>
            </a:r>
          </a:p>
          <a:p>
            <a:endParaRPr lang="en-US"/>
          </a:p>
          <a:p>
            <a:r>
              <a:rPr lang="en-US"/>
              <a:t>¿Que es salud mental para ustedes? </a:t>
            </a:r>
          </a:p>
          <a:p>
            <a:endParaRPr lang="en-US"/>
          </a:p>
          <a:p>
            <a:r>
              <a:rPr lang="en-US"/>
              <a:t>Estado de bienestar en el cual el individuo es consciente de:</a:t>
            </a:r>
          </a:p>
          <a:p>
            <a:r>
              <a:rPr lang="en-US"/>
              <a:t>Sus propias capacidades</a:t>
            </a:r>
          </a:p>
          <a:p>
            <a:r>
              <a:rPr lang="en-US"/>
              <a:t>Puede afrontar las tensiones normales de la vida</a:t>
            </a:r>
          </a:p>
          <a:p>
            <a:r>
              <a:rPr lang="en-US"/>
              <a:t>Puede trabajar de forma productiva y fructífera</a:t>
            </a:r>
          </a:p>
          <a:p>
            <a:r>
              <a:rPr lang="en-US"/>
              <a:t>Capaz de hacer una contribución a su comunidad</a:t>
            </a:r>
          </a:p>
          <a:p>
            <a:endParaRPr lang="en-US"/>
          </a:p>
          <a:p>
            <a:endParaRPr lang="en-US"/>
          </a:p>
          <a:p>
            <a:r>
              <a:rPr lang="en-US"/>
              <a:t>Explorar que tabúes conocen sobre la salud mental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90763" y="512763"/>
            <a:ext cx="4562475" cy="2566987"/>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2919458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Son las actitudes, gestos, mensajes verbales estrategias comunicacionales o técnicas y tácticas que se utilizan de acuerdo a lo que se cree que debemos en las etapas de desarrollo de hijos e hijas. </a:t>
            </a:r>
          </a:p>
          <a:p>
            <a:endParaRPr lang="en-US"/>
          </a:p>
          <a:p>
            <a:r>
              <a:rPr lang="en-US"/>
              <a:t>Comportamientos conscientes y voluntarios como involuntarios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Período de la vida de las personas marcado por cambios físicos, psicológicos y sociales significativos que ocurren entre los 10 y los 19 años según la ONU. </a:t>
            </a:r>
          </a:p>
          <a:p>
            <a:r>
              <a:rPr lang="en-US"/>
              <a:t>Con frecuencia en las sociedades occidentales ha sido señalada como un periodo de crisis y transición a la vida adulta. </a:t>
            </a:r>
          </a:p>
          <a:p>
            <a:r>
              <a:rPr lang="en-US"/>
              <a:t>Sin embargo, la antropóloga Margaret Mead descubrió que en muchas sociedades no occidentales, la adolescencia no representaba una crisis sino que, por el contrario, tenía que ver con el desenvolvimiento armónico de un conjunto de intereses y actividades que maduraban lentamente.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Que hacen cuando detectan que no se están cuidando adecuadamente?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Son las actitudes, gestos, mensajes verbales estrategias comunicacionales o técnicas y tácticas que se utilizan de acuerdo a lo que se cree que debemos en las etapas de desarrollo de hijos e hijas. </a:t>
            </a:r>
          </a:p>
          <a:p>
            <a:endParaRPr lang="en-US"/>
          </a:p>
          <a:p>
            <a:r>
              <a:rPr lang="en-US"/>
              <a:t>Comportamientos conscientes y voluntarios como involuntarios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Aprender a escuchar: ¿Qué necesitamos aprender para convertirnos en personas que escuchan? </a:t>
            </a:r>
          </a:p>
          <a:p>
            <a:r>
              <a:rPr lang="en-US"/>
              <a:t>Aprender a decir: ¿Qué necesitamos aprender para convertirnos en personas que comunican adecuadamente?</a:t>
            </a:r>
          </a:p>
          <a:p>
            <a:r>
              <a:rPr lang="en-US"/>
              <a:t>Aprender formas de acompañar:  ¿Qué estrategias contribuyen a para tener espacio acompañar a hijos e hijas en sus aprendizajes y experiencias? </a:t>
            </a:r>
          </a:p>
          <a:p>
            <a:r>
              <a:rPr lang="en-US"/>
              <a:t>Aprender a sentir para guiar: El autoconocimiento como herramienta en la crianza de una crianza respetuosa </a:t>
            </a:r>
          </a:p>
          <a:p>
            <a:r>
              <a:rPr lang="en-US"/>
              <a:t>Aprender a actuar: para fortalecer el vínculo con hijos e hijas y en situaciones de crisis mientras criamos.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90763" y="512763"/>
            <a:ext cx="4562475" cy="2566987"/>
          </a:xfrm>
        </p:spPr>
      </p:sp>
      <p:sp>
        <p:nvSpPr>
          <p:cNvPr id="3" name="Marcador de notas 2"/>
          <p:cNvSpPr>
            <a:spLocks noGrp="1"/>
          </p:cNvSpPr>
          <p:nvPr>
            <p:ph type="body" idx="1"/>
          </p:nvPr>
        </p:nvSpPr>
        <p:spPr/>
        <p:txBody>
          <a:bodyPr/>
          <a:lstStyle/>
          <a:p>
            <a:r>
              <a:rPr lang="es-MX" dirty="0"/>
              <a:t>Preguntar mitos, tabúes, miedos que tengan y/o tuvieran que en algún punto se quito o quebró ese miedo. Ejemplo hermana</a:t>
            </a:r>
          </a:p>
          <a:p>
            <a:endParaRPr lang="es-MX" dirty="0"/>
          </a:p>
        </p:txBody>
      </p:sp>
      <p:sp>
        <p:nvSpPr>
          <p:cNvPr id="4" name="Marcador de número de diapositiva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1550303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90763" y="512763"/>
            <a:ext cx="4562475" cy="2566987"/>
          </a:xfrm>
        </p:spPr>
      </p:sp>
      <p:sp>
        <p:nvSpPr>
          <p:cNvPr id="3" name="Marcador de notas 2"/>
          <p:cNvSpPr>
            <a:spLocks noGrp="1"/>
          </p:cNvSpPr>
          <p:nvPr>
            <p:ph type="body" idx="1"/>
          </p:nvPr>
        </p:nvSpPr>
        <p:spPr/>
        <p:txBody>
          <a:bodyPr/>
          <a:lstStyle/>
          <a:p>
            <a:r>
              <a:rPr lang="es-MX" dirty="0"/>
              <a:t>Como se dan cuenta de como esta su salud mental? Como están en estos 4 puntos básicos? </a:t>
            </a:r>
          </a:p>
        </p:txBody>
      </p:sp>
      <p:sp>
        <p:nvSpPr>
          <p:cNvPr id="4" name="Marcador de número de diapositiva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252440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Preguntar</a:t>
            </a:r>
            <a:r>
              <a:rPr lang="en-US" dirty="0"/>
              <a:t> </a:t>
            </a:r>
            <a:r>
              <a:rPr lang="en-US" dirty="0" err="1"/>
              <a:t>si</a:t>
            </a:r>
            <a:r>
              <a:rPr lang="en-US" dirty="0"/>
              <a:t> </a:t>
            </a:r>
            <a:r>
              <a:rPr lang="en-US" dirty="0" err="1"/>
              <a:t>saben</a:t>
            </a:r>
            <a:r>
              <a:rPr lang="en-US" dirty="0"/>
              <a:t> que son las redes de </a:t>
            </a:r>
            <a:r>
              <a:rPr lang="en-US" dirty="0" err="1"/>
              <a:t>apoyo</a:t>
            </a:r>
            <a:endParaRPr lang="en-US" dirty="0"/>
          </a:p>
          <a:p>
            <a:endParaRPr lang="en-US" dirty="0"/>
          </a:p>
          <a:p>
            <a:r>
              <a:rPr lang="en-US" dirty="0"/>
              <a:t>"Una red de </a:t>
            </a:r>
            <a:r>
              <a:rPr lang="en-US" dirty="0" err="1"/>
              <a:t>apoyo</a:t>
            </a:r>
            <a:r>
              <a:rPr lang="en-US" dirty="0"/>
              <a:t> </a:t>
            </a:r>
            <a:r>
              <a:rPr lang="en-US" dirty="0" err="1"/>
              <a:t>emocional</a:t>
            </a:r>
            <a:r>
              <a:rPr lang="en-US" dirty="0"/>
              <a:t> es un conjunto de </a:t>
            </a:r>
            <a:r>
              <a:rPr lang="en-US" dirty="0" err="1"/>
              <a:t>relaciones</a:t>
            </a:r>
            <a:r>
              <a:rPr lang="en-US" dirty="0"/>
              <a:t> </a:t>
            </a:r>
            <a:r>
              <a:rPr lang="en-US" dirty="0" err="1"/>
              <a:t>interpersonales</a:t>
            </a:r>
            <a:r>
              <a:rPr lang="en-US" dirty="0"/>
              <a:t> que </a:t>
            </a:r>
            <a:r>
              <a:rPr lang="en-US" dirty="0" err="1"/>
              <a:t>brindan</a:t>
            </a:r>
            <a:r>
              <a:rPr lang="en-US" dirty="0"/>
              <a:t> a </a:t>
            </a:r>
            <a:r>
              <a:rPr lang="en-US" dirty="0" err="1"/>
              <a:t>una</a:t>
            </a:r>
            <a:r>
              <a:rPr lang="en-US" dirty="0"/>
              <a:t> persona </a:t>
            </a:r>
            <a:r>
              <a:rPr lang="en-US" dirty="0" err="1"/>
              <a:t>soporte</a:t>
            </a:r>
            <a:r>
              <a:rPr lang="en-US" dirty="0"/>
              <a:t>, </a:t>
            </a:r>
            <a:r>
              <a:rPr lang="en-US" dirty="0" err="1"/>
              <a:t>consuelo</a:t>
            </a:r>
            <a:r>
              <a:rPr lang="en-US" dirty="0"/>
              <a:t> y </a:t>
            </a:r>
            <a:r>
              <a:rPr lang="en-US" dirty="0" err="1"/>
              <a:t>recursos</a:t>
            </a:r>
            <a:r>
              <a:rPr lang="en-US" dirty="0"/>
              <a:t> </a:t>
            </a:r>
            <a:r>
              <a:rPr lang="en-US" dirty="0" err="1"/>
              <a:t>emocionales</a:t>
            </a:r>
            <a:r>
              <a:rPr lang="en-US" dirty="0"/>
              <a:t> </a:t>
            </a:r>
            <a:r>
              <a:rPr lang="en-US" dirty="0" err="1"/>
              <a:t>en</a:t>
            </a:r>
            <a:r>
              <a:rPr lang="en-US" dirty="0"/>
              <a:t> </a:t>
            </a:r>
            <a:r>
              <a:rPr lang="en-US" dirty="0" err="1"/>
              <a:t>momentos</a:t>
            </a:r>
            <a:r>
              <a:rPr lang="en-US" dirty="0"/>
              <a:t> </a:t>
            </a:r>
            <a:r>
              <a:rPr lang="en-US" dirty="0" err="1"/>
              <a:t>difíciles</a:t>
            </a:r>
            <a:r>
              <a:rPr lang="en-US" dirty="0"/>
              <a:t>. </a:t>
            </a:r>
            <a:r>
              <a:rPr lang="en-US" dirty="0" err="1"/>
              <a:t>Estas</a:t>
            </a:r>
            <a:r>
              <a:rPr lang="en-US" dirty="0"/>
              <a:t> redes </a:t>
            </a:r>
            <a:r>
              <a:rPr lang="en-US" dirty="0" err="1"/>
              <a:t>pueden</a:t>
            </a:r>
            <a:r>
              <a:rPr lang="en-US" dirty="0"/>
              <a:t> </a:t>
            </a:r>
            <a:r>
              <a:rPr lang="en-US" dirty="0" err="1"/>
              <a:t>incluir</a:t>
            </a:r>
            <a:r>
              <a:rPr lang="en-US" dirty="0"/>
              <a:t> </a:t>
            </a:r>
            <a:r>
              <a:rPr lang="en-US" dirty="0" err="1"/>
              <a:t>familiares</a:t>
            </a:r>
            <a:r>
              <a:rPr lang="en-US" dirty="0"/>
              <a:t>, amigos, </a:t>
            </a:r>
            <a:r>
              <a:rPr lang="en-US" dirty="0" err="1"/>
              <a:t>compañeros</a:t>
            </a:r>
            <a:r>
              <a:rPr lang="en-US" dirty="0"/>
              <a:t>, e </a:t>
            </a:r>
            <a:r>
              <a:rPr lang="en-US" dirty="0" err="1"/>
              <a:t>incluso</a:t>
            </a:r>
            <a:r>
              <a:rPr lang="en-US" dirty="0"/>
              <a:t> </a:t>
            </a:r>
            <a:r>
              <a:rPr lang="en-US" dirty="0" err="1"/>
              <a:t>grupos</a:t>
            </a:r>
            <a:r>
              <a:rPr lang="en-US" dirty="0"/>
              <a:t> de </a:t>
            </a:r>
            <a:r>
              <a:rPr lang="en-US" dirty="0" err="1"/>
              <a:t>apoyo</a:t>
            </a:r>
            <a:r>
              <a:rPr lang="en-US" dirty="0"/>
              <a:t> o </a:t>
            </a:r>
            <a:r>
              <a:rPr lang="en-US" dirty="0" err="1"/>
              <a:t>profesionales</a:t>
            </a:r>
            <a:r>
              <a:rPr lang="en-US" dirty="0"/>
              <a:t> de la </a:t>
            </a:r>
            <a:r>
              <a:rPr lang="en-US" dirty="0" err="1"/>
              <a:t>salud</a:t>
            </a:r>
            <a:r>
              <a:rPr lang="en-US" dirty="0"/>
              <a:t> mental.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Explorar con los participantes que es lo que saben sobre la Salud Mental</a:t>
            </a:r>
          </a:p>
          <a:p>
            <a:r>
              <a:rPr lang="en-US"/>
              <a:t>Explorar que tabúes conocen sobre la salud mental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Explorar como se dan cuenta cuando están dejando de lado su autocuidado, que señales ven ellos...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Que hacen cuando detectan que no se están cuidando adecuadamente?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 identifican con la imagen? Alguna vez han sentido que sus hijos...?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290763" y="512763"/>
            <a:ext cx="4562475" cy="2566987"/>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251393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5.pn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2077700" y="0"/>
            <a:ext cx="6210300" cy="10287000"/>
          </a:xfrm>
          <a:prstGeom prst="rect">
            <a:avLst/>
          </a:prstGeom>
          <a:solidFill>
            <a:srgbClr val="EBEBEB"/>
          </a:solidFill>
        </p:spPr>
      </p:sp>
      <p:sp>
        <p:nvSpPr>
          <p:cNvPr id="3" name="Freeform 3"/>
          <p:cNvSpPr/>
          <p:nvPr/>
        </p:nvSpPr>
        <p:spPr>
          <a:xfrm>
            <a:off x="12077700" y="5160987"/>
            <a:ext cx="6210300" cy="5126013"/>
          </a:xfrm>
          <a:custGeom>
            <a:avLst/>
            <a:gdLst/>
            <a:ahLst/>
            <a:cxnLst/>
            <a:rect l="l" t="t" r="r" b="b"/>
            <a:pathLst>
              <a:path w="6210300" h="5126013">
                <a:moveTo>
                  <a:pt x="0" y="0"/>
                </a:moveTo>
                <a:lnTo>
                  <a:pt x="6210300" y="0"/>
                </a:lnTo>
                <a:lnTo>
                  <a:pt x="6210300" y="5126013"/>
                </a:lnTo>
                <a:lnTo>
                  <a:pt x="0" y="5126013"/>
                </a:lnTo>
                <a:lnTo>
                  <a:pt x="0" y="0"/>
                </a:lnTo>
                <a:close/>
              </a:path>
            </a:pathLst>
          </a:custGeom>
          <a:blipFill>
            <a:blip r:embed="rId2"/>
            <a:stretch>
              <a:fillRect t="-12244" b="-69598"/>
            </a:stretch>
          </a:blipFill>
        </p:spPr>
      </p:sp>
      <p:sp>
        <p:nvSpPr>
          <p:cNvPr id="4" name="TextBox 4"/>
          <p:cNvSpPr txBox="1"/>
          <p:nvPr/>
        </p:nvSpPr>
        <p:spPr>
          <a:xfrm>
            <a:off x="1028700" y="2798787"/>
            <a:ext cx="8616995" cy="4724400"/>
          </a:xfrm>
          <a:prstGeom prst="rect">
            <a:avLst/>
          </a:prstGeom>
        </p:spPr>
        <p:txBody>
          <a:bodyPr lIns="0" tIns="0" rIns="0" bIns="0" rtlCol="0" anchor="t">
            <a:spAutoFit/>
          </a:bodyPr>
          <a:lstStyle/>
          <a:p>
            <a:pPr algn="l">
              <a:lnSpc>
                <a:spcPts val="9360"/>
              </a:lnSpc>
            </a:pPr>
            <a:r>
              <a:rPr lang="en-US" sz="7800" b="1" spc="-156" dirty="0">
                <a:solidFill>
                  <a:srgbClr val="191919"/>
                </a:solidFill>
                <a:latin typeface="Open Sans 1 Bold"/>
                <a:ea typeface="Open Sans 1 Bold"/>
                <a:cs typeface="Open Sans 1 Bold"/>
                <a:sym typeface="Open Sans 1 Bold"/>
              </a:rPr>
              <a:t>Taller para padres, madres o personas </a:t>
            </a:r>
            <a:r>
              <a:rPr lang="en-US" sz="7800" b="1" spc="-156" dirty="0" err="1">
                <a:solidFill>
                  <a:srgbClr val="191919"/>
                </a:solidFill>
                <a:latin typeface="Open Sans 1 Bold"/>
                <a:ea typeface="Open Sans 1 Bold"/>
                <a:cs typeface="Open Sans 1 Bold"/>
                <a:sym typeface="Open Sans 1 Bold"/>
              </a:rPr>
              <a:t>cuidadoras</a:t>
            </a:r>
            <a:endParaRPr lang="en-US" sz="7800" b="1" spc="-156" dirty="0">
              <a:solidFill>
                <a:srgbClr val="191919"/>
              </a:solidFill>
              <a:latin typeface="Open Sans 1 Bold"/>
              <a:ea typeface="Open Sans 1 Bold"/>
              <a:cs typeface="Open Sans 1 Bold"/>
              <a:sym typeface="Open Sans 1 Bold"/>
            </a:endParaRPr>
          </a:p>
        </p:txBody>
      </p:sp>
      <p:sp>
        <p:nvSpPr>
          <p:cNvPr id="5" name="TextBox 5"/>
          <p:cNvSpPr txBox="1"/>
          <p:nvPr/>
        </p:nvSpPr>
        <p:spPr>
          <a:xfrm>
            <a:off x="13378928" y="1243013"/>
            <a:ext cx="3880372" cy="1543050"/>
          </a:xfrm>
          <a:prstGeom prst="rect">
            <a:avLst/>
          </a:prstGeom>
        </p:spPr>
        <p:txBody>
          <a:bodyPr lIns="0" tIns="0" rIns="0" bIns="0" rtlCol="0" anchor="t">
            <a:spAutoFit/>
          </a:bodyPr>
          <a:lstStyle/>
          <a:p>
            <a:pPr algn="r">
              <a:lnSpc>
                <a:spcPts val="4199"/>
              </a:lnSpc>
            </a:pPr>
            <a:r>
              <a:rPr lang="en-US" sz="2999">
                <a:solidFill>
                  <a:srgbClr val="191919"/>
                </a:solidFill>
                <a:latin typeface="Open Sans 1"/>
                <a:ea typeface="Open Sans 1"/>
                <a:cs typeface="Open Sans 1"/>
                <a:sym typeface="Open Sans 1"/>
              </a:rPr>
              <a:t>Un espacio para reflexionar, aprender y guiar con amor.</a:t>
            </a:r>
          </a:p>
        </p:txBody>
      </p:sp>
      <p:sp>
        <p:nvSpPr>
          <p:cNvPr id="6" name="AutoShape 6"/>
          <p:cNvSpPr/>
          <p:nvPr/>
        </p:nvSpPr>
        <p:spPr>
          <a:xfrm>
            <a:off x="12077700" y="5160987"/>
            <a:ext cx="6210300" cy="5126013"/>
          </a:xfrm>
          <a:prstGeom prst="rect">
            <a:avLst/>
          </a:prstGeom>
          <a:solidFill>
            <a:srgbClr val="2F5B44">
              <a:alpha val="40000"/>
            </a:srgbClr>
          </a:solid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TextBox 3"/>
          <p:cNvSpPr txBox="1"/>
          <p:nvPr/>
        </p:nvSpPr>
        <p:spPr>
          <a:xfrm>
            <a:off x="4402903" y="3990975"/>
            <a:ext cx="9482193" cy="2295525"/>
          </a:xfrm>
          <a:prstGeom prst="rect">
            <a:avLst/>
          </a:prstGeom>
        </p:spPr>
        <p:txBody>
          <a:bodyPr lIns="0" tIns="0" rIns="0" bIns="0" rtlCol="0" anchor="t">
            <a:spAutoFit/>
          </a:bodyPr>
          <a:lstStyle/>
          <a:p>
            <a:pPr algn="ctr">
              <a:lnSpc>
                <a:spcPts val="9000"/>
              </a:lnSpc>
            </a:pPr>
            <a:r>
              <a:rPr lang="en-US" sz="7500">
                <a:solidFill>
                  <a:srgbClr val="FFFFFF"/>
                </a:solidFill>
                <a:latin typeface="Open Sans 1"/>
                <a:ea typeface="Open Sans 1"/>
                <a:cs typeface="Open Sans 1"/>
                <a:sym typeface="Open Sans 1"/>
              </a:rPr>
              <a:t>Autocuidado para personas cuidadoras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05087" y="1028700"/>
            <a:ext cx="16354213" cy="8229600"/>
            <a:chOff x="0" y="0"/>
            <a:chExt cx="36479048" cy="18356614"/>
          </a:xfrm>
        </p:grpSpPr>
        <p:sp>
          <p:nvSpPr>
            <p:cNvPr id="3" name="Freeform 3"/>
            <p:cNvSpPr/>
            <p:nvPr/>
          </p:nvSpPr>
          <p:spPr>
            <a:xfrm>
              <a:off x="0" y="0"/>
              <a:ext cx="36479048" cy="18356614"/>
            </a:xfrm>
            <a:custGeom>
              <a:avLst/>
              <a:gdLst/>
              <a:ahLst/>
              <a:cxnLst/>
              <a:rect l="l" t="t" r="r" b="b"/>
              <a:pathLst>
                <a:path w="36479048" h="18356614">
                  <a:moveTo>
                    <a:pt x="0" y="0"/>
                  </a:moveTo>
                  <a:lnTo>
                    <a:pt x="0" y="18356614"/>
                  </a:lnTo>
                  <a:lnTo>
                    <a:pt x="36479048" y="18356614"/>
                  </a:lnTo>
                  <a:lnTo>
                    <a:pt x="36479048" y="0"/>
                  </a:lnTo>
                  <a:lnTo>
                    <a:pt x="0" y="0"/>
                  </a:lnTo>
                  <a:close/>
                  <a:moveTo>
                    <a:pt x="36418087" y="18295654"/>
                  </a:moveTo>
                  <a:lnTo>
                    <a:pt x="59690" y="18295654"/>
                  </a:lnTo>
                  <a:lnTo>
                    <a:pt x="59690" y="59690"/>
                  </a:lnTo>
                  <a:lnTo>
                    <a:pt x="36418087" y="59690"/>
                  </a:lnTo>
                  <a:lnTo>
                    <a:pt x="36418087" y="18295654"/>
                  </a:lnTo>
                  <a:close/>
                </a:path>
              </a:pathLst>
            </a:custGeom>
            <a:solidFill>
              <a:srgbClr val="2F5B44"/>
            </a:solidFill>
          </p:spPr>
        </p:sp>
      </p:grpSp>
      <p:pic>
        <p:nvPicPr>
          <p:cNvPr id="7" name="cgi-animated-short-film-hd-alike-by-daniel-martinez-lara-rafa-cano-mendez-cgmeetup-ytshorts.savetube.me">
            <a:hlinkClick r:id="" action="ppaction://media"/>
            <a:extLst>
              <a:ext uri="{FF2B5EF4-FFF2-40B4-BE49-F238E27FC236}">
                <a16:creationId xmlns:a16="http://schemas.microsoft.com/office/drawing/2014/main" id="{E79E7B28-2458-231B-4121-B97277D641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19300" y="1135856"/>
            <a:ext cx="14249400" cy="80152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0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78656" y="355214"/>
            <a:ext cx="4185048" cy="4766810"/>
            <a:chOff x="0" y="0"/>
            <a:chExt cx="9335000" cy="10632654"/>
          </a:xfrm>
        </p:grpSpPr>
        <p:sp>
          <p:nvSpPr>
            <p:cNvPr id="3" name="Freeform 3"/>
            <p:cNvSpPr/>
            <p:nvPr/>
          </p:nvSpPr>
          <p:spPr>
            <a:xfrm>
              <a:off x="0" y="0"/>
              <a:ext cx="9335000" cy="10632654"/>
            </a:xfrm>
            <a:custGeom>
              <a:avLst/>
              <a:gdLst/>
              <a:ahLst/>
              <a:cxnLst/>
              <a:rect l="l" t="t" r="r" b="b"/>
              <a:pathLst>
                <a:path w="9335000" h="10632654">
                  <a:moveTo>
                    <a:pt x="0" y="0"/>
                  </a:moveTo>
                  <a:lnTo>
                    <a:pt x="0" y="10632654"/>
                  </a:lnTo>
                  <a:lnTo>
                    <a:pt x="9335000" y="10632654"/>
                  </a:lnTo>
                  <a:lnTo>
                    <a:pt x="9335000" y="0"/>
                  </a:lnTo>
                  <a:lnTo>
                    <a:pt x="0" y="0"/>
                  </a:lnTo>
                  <a:close/>
                  <a:moveTo>
                    <a:pt x="9274040" y="10571694"/>
                  </a:moveTo>
                  <a:lnTo>
                    <a:pt x="59690" y="10571694"/>
                  </a:lnTo>
                  <a:lnTo>
                    <a:pt x="59690" y="59690"/>
                  </a:lnTo>
                  <a:lnTo>
                    <a:pt x="9274040" y="59690"/>
                  </a:lnTo>
                  <a:lnTo>
                    <a:pt x="9274040" y="10571694"/>
                  </a:lnTo>
                  <a:close/>
                </a:path>
              </a:pathLst>
            </a:custGeom>
            <a:solidFill>
              <a:srgbClr val="2F5B44"/>
            </a:solidFill>
          </p:spPr>
        </p:sp>
      </p:grpSp>
      <p:grpSp>
        <p:nvGrpSpPr>
          <p:cNvPr id="4" name="Group 4"/>
          <p:cNvGrpSpPr/>
          <p:nvPr/>
        </p:nvGrpSpPr>
        <p:grpSpPr>
          <a:xfrm>
            <a:off x="13733015" y="355214"/>
            <a:ext cx="4185048" cy="4766810"/>
            <a:chOff x="0" y="0"/>
            <a:chExt cx="9335000" cy="10632654"/>
          </a:xfrm>
        </p:grpSpPr>
        <p:sp>
          <p:nvSpPr>
            <p:cNvPr id="5" name="Freeform 5"/>
            <p:cNvSpPr/>
            <p:nvPr/>
          </p:nvSpPr>
          <p:spPr>
            <a:xfrm>
              <a:off x="0" y="0"/>
              <a:ext cx="9335000" cy="10632654"/>
            </a:xfrm>
            <a:custGeom>
              <a:avLst/>
              <a:gdLst/>
              <a:ahLst/>
              <a:cxnLst/>
              <a:rect l="l" t="t" r="r" b="b"/>
              <a:pathLst>
                <a:path w="9335000" h="10632654">
                  <a:moveTo>
                    <a:pt x="0" y="0"/>
                  </a:moveTo>
                  <a:lnTo>
                    <a:pt x="0" y="10632654"/>
                  </a:lnTo>
                  <a:lnTo>
                    <a:pt x="9335000" y="10632654"/>
                  </a:lnTo>
                  <a:lnTo>
                    <a:pt x="9335000" y="0"/>
                  </a:lnTo>
                  <a:lnTo>
                    <a:pt x="0" y="0"/>
                  </a:lnTo>
                  <a:close/>
                  <a:moveTo>
                    <a:pt x="9274040" y="10571694"/>
                  </a:moveTo>
                  <a:lnTo>
                    <a:pt x="59690" y="10571694"/>
                  </a:lnTo>
                  <a:lnTo>
                    <a:pt x="59690" y="59690"/>
                  </a:lnTo>
                  <a:lnTo>
                    <a:pt x="9274040" y="59690"/>
                  </a:lnTo>
                  <a:lnTo>
                    <a:pt x="9274040" y="10571694"/>
                  </a:lnTo>
                  <a:close/>
                </a:path>
              </a:pathLst>
            </a:custGeom>
            <a:solidFill>
              <a:srgbClr val="2F5B44"/>
            </a:solidFill>
          </p:spPr>
        </p:sp>
      </p:grpSp>
      <p:grpSp>
        <p:nvGrpSpPr>
          <p:cNvPr id="6" name="Group 6"/>
          <p:cNvGrpSpPr/>
          <p:nvPr/>
        </p:nvGrpSpPr>
        <p:grpSpPr>
          <a:xfrm>
            <a:off x="9278656" y="5410562"/>
            <a:ext cx="4185048" cy="4523651"/>
            <a:chOff x="0" y="0"/>
            <a:chExt cx="9335000" cy="10090273"/>
          </a:xfrm>
        </p:grpSpPr>
        <p:sp>
          <p:nvSpPr>
            <p:cNvPr id="7" name="Freeform 7"/>
            <p:cNvSpPr/>
            <p:nvPr/>
          </p:nvSpPr>
          <p:spPr>
            <a:xfrm>
              <a:off x="0" y="0"/>
              <a:ext cx="9335000" cy="10090273"/>
            </a:xfrm>
            <a:custGeom>
              <a:avLst/>
              <a:gdLst/>
              <a:ahLst/>
              <a:cxnLst/>
              <a:rect l="l" t="t" r="r" b="b"/>
              <a:pathLst>
                <a:path w="9335000" h="10090273">
                  <a:moveTo>
                    <a:pt x="0" y="0"/>
                  </a:moveTo>
                  <a:lnTo>
                    <a:pt x="0" y="10090273"/>
                  </a:lnTo>
                  <a:lnTo>
                    <a:pt x="9335000" y="10090273"/>
                  </a:lnTo>
                  <a:lnTo>
                    <a:pt x="9335000" y="0"/>
                  </a:lnTo>
                  <a:lnTo>
                    <a:pt x="0" y="0"/>
                  </a:lnTo>
                  <a:close/>
                  <a:moveTo>
                    <a:pt x="9274040" y="10029313"/>
                  </a:moveTo>
                  <a:lnTo>
                    <a:pt x="59690" y="10029313"/>
                  </a:lnTo>
                  <a:lnTo>
                    <a:pt x="59690" y="59690"/>
                  </a:lnTo>
                  <a:lnTo>
                    <a:pt x="9274040" y="59690"/>
                  </a:lnTo>
                  <a:lnTo>
                    <a:pt x="9274040" y="10029313"/>
                  </a:lnTo>
                  <a:close/>
                </a:path>
              </a:pathLst>
            </a:custGeom>
            <a:solidFill>
              <a:srgbClr val="2F5B44"/>
            </a:solidFill>
          </p:spPr>
        </p:sp>
      </p:grpSp>
      <p:grpSp>
        <p:nvGrpSpPr>
          <p:cNvPr id="8" name="Group 8"/>
          <p:cNvGrpSpPr/>
          <p:nvPr/>
        </p:nvGrpSpPr>
        <p:grpSpPr>
          <a:xfrm>
            <a:off x="13733015" y="5410562"/>
            <a:ext cx="4185048" cy="4523651"/>
            <a:chOff x="0" y="0"/>
            <a:chExt cx="9335000" cy="10090273"/>
          </a:xfrm>
        </p:grpSpPr>
        <p:sp>
          <p:nvSpPr>
            <p:cNvPr id="9" name="Freeform 9"/>
            <p:cNvSpPr/>
            <p:nvPr/>
          </p:nvSpPr>
          <p:spPr>
            <a:xfrm>
              <a:off x="0" y="0"/>
              <a:ext cx="9335000" cy="10090273"/>
            </a:xfrm>
            <a:custGeom>
              <a:avLst/>
              <a:gdLst/>
              <a:ahLst/>
              <a:cxnLst/>
              <a:rect l="l" t="t" r="r" b="b"/>
              <a:pathLst>
                <a:path w="9335000" h="10090273">
                  <a:moveTo>
                    <a:pt x="0" y="0"/>
                  </a:moveTo>
                  <a:lnTo>
                    <a:pt x="0" y="10090273"/>
                  </a:lnTo>
                  <a:lnTo>
                    <a:pt x="9335000" y="10090273"/>
                  </a:lnTo>
                  <a:lnTo>
                    <a:pt x="9335000" y="0"/>
                  </a:lnTo>
                  <a:lnTo>
                    <a:pt x="0" y="0"/>
                  </a:lnTo>
                  <a:close/>
                  <a:moveTo>
                    <a:pt x="9274040" y="10029313"/>
                  </a:moveTo>
                  <a:lnTo>
                    <a:pt x="59690" y="10029313"/>
                  </a:lnTo>
                  <a:lnTo>
                    <a:pt x="59690" y="59690"/>
                  </a:lnTo>
                  <a:lnTo>
                    <a:pt x="9274040" y="59690"/>
                  </a:lnTo>
                  <a:lnTo>
                    <a:pt x="9274040" y="10029313"/>
                  </a:lnTo>
                  <a:close/>
                </a:path>
              </a:pathLst>
            </a:custGeom>
            <a:solidFill>
              <a:srgbClr val="2F5B44"/>
            </a:solidFill>
          </p:spPr>
        </p:sp>
      </p:grpSp>
      <p:grpSp>
        <p:nvGrpSpPr>
          <p:cNvPr id="10" name="Group 10"/>
          <p:cNvGrpSpPr/>
          <p:nvPr/>
        </p:nvGrpSpPr>
        <p:grpSpPr>
          <a:xfrm>
            <a:off x="369937" y="355214"/>
            <a:ext cx="8639408" cy="9578999"/>
            <a:chOff x="0" y="0"/>
            <a:chExt cx="19270714" cy="21366530"/>
          </a:xfrm>
        </p:grpSpPr>
        <p:sp>
          <p:nvSpPr>
            <p:cNvPr id="11" name="Freeform 11"/>
            <p:cNvSpPr/>
            <p:nvPr/>
          </p:nvSpPr>
          <p:spPr>
            <a:xfrm>
              <a:off x="0" y="0"/>
              <a:ext cx="19270715" cy="21366530"/>
            </a:xfrm>
            <a:custGeom>
              <a:avLst/>
              <a:gdLst/>
              <a:ahLst/>
              <a:cxnLst/>
              <a:rect l="l" t="t" r="r" b="b"/>
              <a:pathLst>
                <a:path w="19270715" h="21366530">
                  <a:moveTo>
                    <a:pt x="0" y="0"/>
                  </a:moveTo>
                  <a:lnTo>
                    <a:pt x="0" y="21366530"/>
                  </a:lnTo>
                  <a:lnTo>
                    <a:pt x="19270715" y="21366530"/>
                  </a:lnTo>
                  <a:lnTo>
                    <a:pt x="19270715" y="0"/>
                  </a:lnTo>
                  <a:lnTo>
                    <a:pt x="0" y="0"/>
                  </a:lnTo>
                  <a:close/>
                  <a:moveTo>
                    <a:pt x="19209755" y="21305571"/>
                  </a:moveTo>
                  <a:lnTo>
                    <a:pt x="59690" y="21305571"/>
                  </a:lnTo>
                  <a:lnTo>
                    <a:pt x="59690" y="59690"/>
                  </a:lnTo>
                  <a:lnTo>
                    <a:pt x="19209755" y="59690"/>
                  </a:lnTo>
                  <a:lnTo>
                    <a:pt x="19209755" y="21305571"/>
                  </a:lnTo>
                  <a:close/>
                </a:path>
              </a:pathLst>
            </a:custGeom>
            <a:solidFill>
              <a:srgbClr val="2F5B44"/>
            </a:solidFill>
          </p:spPr>
        </p:sp>
      </p:grpSp>
      <p:sp>
        <p:nvSpPr>
          <p:cNvPr id="12" name="Freeform 12"/>
          <p:cNvSpPr/>
          <p:nvPr/>
        </p:nvSpPr>
        <p:spPr>
          <a:xfrm>
            <a:off x="1811390" y="1935576"/>
            <a:ext cx="5756502" cy="7836822"/>
          </a:xfrm>
          <a:custGeom>
            <a:avLst/>
            <a:gdLst/>
            <a:ahLst/>
            <a:cxnLst/>
            <a:rect l="l" t="t" r="r" b="b"/>
            <a:pathLst>
              <a:path w="5756502" h="7836822">
                <a:moveTo>
                  <a:pt x="0" y="0"/>
                </a:moveTo>
                <a:lnTo>
                  <a:pt x="5756502" y="0"/>
                </a:lnTo>
                <a:lnTo>
                  <a:pt x="5756502" y="7836822"/>
                </a:lnTo>
                <a:lnTo>
                  <a:pt x="0" y="78368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9550962" y="1695029"/>
            <a:ext cx="209756" cy="199006"/>
          </a:xfrm>
          <a:custGeom>
            <a:avLst/>
            <a:gdLst/>
            <a:ahLst/>
            <a:cxnLst/>
            <a:rect l="l" t="t" r="r" b="b"/>
            <a:pathLst>
              <a:path w="209756" h="199006">
                <a:moveTo>
                  <a:pt x="0" y="0"/>
                </a:moveTo>
                <a:lnTo>
                  <a:pt x="209756" y="0"/>
                </a:lnTo>
                <a:lnTo>
                  <a:pt x="209756" y="199006"/>
                </a:lnTo>
                <a:lnTo>
                  <a:pt x="0" y="1990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4" name="Group 14"/>
          <p:cNvGrpSpPr/>
          <p:nvPr/>
        </p:nvGrpSpPr>
        <p:grpSpPr>
          <a:xfrm>
            <a:off x="9808401" y="1028700"/>
            <a:ext cx="3292826" cy="4050285"/>
            <a:chOff x="0" y="0"/>
            <a:chExt cx="4390435" cy="5400380"/>
          </a:xfrm>
        </p:grpSpPr>
        <p:sp>
          <p:nvSpPr>
            <p:cNvPr id="15" name="TextBox 15"/>
            <p:cNvSpPr txBox="1"/>
            <p:nvPr/>
          </p:nvSpPr>
          <p:spPr>
            <a:xfrm>
              <a:off x="0" y="403565"/>
              <a:ext cx="4390435" cy="2901315"/>
            </a:xfrm>
            <a:prstGeom prst="rect">
              <a:avLst/>
            </a:prstGeom>
          </p:spPr>
          <p:txBody>
            <a:bodyPr lIns="0" tIns="0" rIns="0" bIns="0" rtlCol="0" anchor="t">
              <a:spAutoFit/>
            </a:bodyPr>
            <a:lstStyle/>
            <a:p>
              <a:pPr algn="l">
                <a:lnSpc>
                  <a:spcPts val="2520"/>
                </a:lnSpc>
              </a:pPr>
              <a:endParaRPr/>
            </a:p>
            <a:p>
              <a:pPr algn="l">
                <a:lnSpc>
                  <a:spcPts val="2520"/>
                </a:lnSpc>
              </a:pPr>
              <a:r>
                <a:rPr lang="en-US" sz="1800">
                  <a:solidFill>
                    <a:srgbClr val="191919"/>
                  </a:solidFill>
                  <a:latin typeface="Open Sans 1"/>
                  <a:ea typeface="Open Sans 1"/>
                  <a:cs typeface="Open Sans 1"/>
                  <a:sym typeface="Open Sans 1"/>
                </a:rPr>
                <a:t>Problemas para dormir</a:t>
              </a:r>
            </a:p>
            <a:p>
              <a:pPr algn="l">
                <a:lnSpc>
                  <a:spcPts val="2520"/>
                </a:lnSpc>
              </a:pPr>
              <a:r>
                <a:rPr lang="en-US" sz="1800">
                  <a:solidFill>
                    <a:srgbClr val="191919"/>
                  </a:solidFill>
                  <a:latin typeface="Open Sans 1"/>
                  <a:ea typeface="Open Sans 1"/>
                  <a:cs typeface="Open Sans 1"/>
                  <a:sym typeface="Open Sans 1"/>
                </a:rPr>
                <a:t>Cansancio durante el día</a:t>
              </a:r>
            </a:p>
            <a:p>
              <a:pPr algn="l">
                <a:lnSpc>
                  <a:spcPts val="2520"/>
                </a:lnSpc>
              </a:pPr>
              <a:r>
                <a:rPr lang="en-US" sz="1800">
                  <a:solidFill>
                    <a:srgbClr val="191919"/>
                  </a:solidFill>
                  <a:latin typeface="Open Sans 1"/>
                  <a:ea typeface="Open Sans 1"/>
                  <a:cs typeface="Open Sans 1"/>
                  <a:sym typeface="Open Sans 1"/>
                </a:rPr>
                <a:t>Cambios en el apetito</a:t>
              </a:r>
            </a:p>
            <a:p>
              <a:pPr algn="l">
                <a:lnSpc>
                  <a:spcPts val="2520"/>
                </a:lnSpc>
              </a:pPr>
              <a:r>
                <a:rPr lang="en-US" sz="1800">
                  <a:solidFill>
                    <a:srgbClr val="191919"/>
                  </a:solidFill>
                  <a:latin typeface="Open Sans 1"/>
                  <a:ea typeface="Open Sans 1"/>
                  <a:cs typeface="Open Sans 1"/>
                  <a:sym typeface="Open Sans 1"/>
                </a:rPr>
                <a:t>Músculos tensos</a:t>
              </a:r>
            </a:p>
            <a:p>
              <a:pPr algn="l">
                <a:lnSpc>
                  <a:spcPts val="2520"/>
                </a:lnSpc>
              </a:pPr>
              <a:r>
                <a:rPr lang="en-US" sz="1800">
                  <a:solidFill>
                    <a:srgbClr val="191919"/>
                  </a:solidFill>
                  <a:latin typeface="Open Sans 1"/>
                  <a:ea typeface="Open Sans 1"/>
                  <a:cs typeface="Open Sans 1"/>
                  <a:sym typeface="Open Sans 1"/>
                </a:rPr>
                <a:t>Problemas digestivos</a:t>
              </a:r>
            </a:p>
            <a:p>
              <a:pPr algn="l">
                <a:lnSpc>
                  <a:spcPts val="2520"/>
                </a:lnSpc>
                <a:spcBef>
                  <a:spcPct val="0"/>
                </a:spcBef>
              </a:pPr>
              <a:r>
                <a:rPr lang="en-US" sz="1800">
                  <a:solidFill>
                    <a:srgbClr val="191919"/>
                  </a:solidFill>
                  <a:latin typeface="Open Sans 1"/>
                  <a:ea typeface="Open Sans 1"/>
                  <a:cs typeface="Open Sans 1"/>
                  <a:sym typeface="Open Sans 1"/>
                </a:rPr>
                <a:t>Dolores de cabeza recurrentes</a:t>
              </a:r>
            </a:p>
          </p:txBody>
        </p:sp>
        <p:sp>
          <p:nvSpPr>
            <p:cNvPr id="16" name="TextBox 16"/>
            <p:cNvSpPr txBox="1"/>
            <p:nvPr/>
          </p:nvSpPr>
          <p:spPr>
            <a:xfrm>
              <a:off x="0" y="-28575"/>
              <a:ext cx="4390435" cy="386715"/>
            </a:xfrm>
            <a:prstGeom prst="rect">
              <a:avLst/>
            </a:prstGeom>
          </p:spPr>
          <p:txBody>
            <a:bodyPr lIns="0" tIns="0" rIns="0" bIns="0" rtlCol="0" anchor="t">
              <a:spAutoFit/>
            </a:bodyPr>
            <a:lstStyle/>
            <a:p>
              <a:pPr algn="ctr">
                <a:lnSpc>
                  <a:spcPts val="2520"/>
                </a:lnSpc>
                <a:spcBef>
                  <a:spcPct val="0"/>
                </a:spcBef>
              </a:pPr>
              <a:r>
                <a:rPr lang="en-US" sz="1800" b="1">
                  <a:solidFill>
                    <a:srgbClr val="191919"/>
                  </a:solidFill>
                  <a:latin typeface="Open Sans 1 Bold"/>
                  <a:ea typeface="Open Sans 1 Bold"/>
                  <a:cs typeface="Open Sans 1 Bold"/>
                  <a:sym typeface="Open Sans 1 Bold"/>
                </a:rPr>
                <a:t>Síntomas físicos</a:t>
              </a:r>
            </a:p>
          </p:txBody>
        </p:sp>
      </p:grpSp>
      <p:sp>
        <p:nvSpPr>
          <p:cNvPr id="17" name="TextBox 17"/>
          <p:cNvSpPr txBox="1"/>
          <p:nvPr/>
        </p:nvSpPr>
        <p:spPr>
          <a:xfrm>
            <a:off x="718252" y="593570"/>
            <a:ext cx="7942777" cy="1143000"/>
          </a:xfrm>
          <a:prstGeom prst="rect">
            <a:avLst/>
          </a:prstGeom>
        </p:spPr>
        <p:txBody>
          <a:bodyPr lIns="0" tIns="0" rIns="0" bIns="0" rtlCol="0" anchor="t">
            <a:spAutoFit/>
          </a:bodyPr>
          <a:lstStyle/>
          <a:p>
            <a:pPr algn="ctr">
              <a:lnSpc>
                <a:spcPts val="9034"/>
              </a:lnSpc>
            </a:pPr>
            <a:r>
              <a:rPr lang="en-US" sz="7529" b="1">
                <a:solidFill>
                  <a:srgbClr val="2F5B44"/>
                </a:solidFill>
                <a:latin typeface="Open Sans 1 Bold"/>
                <a:ea typeface="Open Sans 1 Bold"/>
                <a:cs typeface="Open Sans 1 Bold"/>
                <a:sym typeface="Open Sans 1 Bold"/>
              </a:rPr>
              <a:t>¿Como estoy yo?</a:t>
            </a:r>
          </a:p>
        </p:txBody>
      </p:sp>
      <p:grpSp>
        <p:nvGrpSpPr>
          <p:cNvPr id="18" name="Group 18"/>
          <p:cNvGrpSpPr/>
          <p:nvPr/>
        </p:nvGrpSpPr>
        <p:grpSpPr>
          <a:xfrm>
            <a:off x="14179126" y="1028700"/>
            <a:ext cx="3292826" cy="4050285"/>
            <a:chOff x="0" y="0"/>
            <a:chExt cx="4390435" cy="5400380"/>
          </a:xfrm>
        </p:grpSpPr>
        <p:sp>
          <p:nvSpPr>
            <p:cNvPr id="19" name="TextBox 19"/>
            <p:cNvSpPr txBox="1"/>
            <p:nvPr/>
          </p:nvSpPr>
          <p:spPr>
            <a:xfrm>
              <a:off x="0" y="403565"/>
              <a:ext cx="4390435" cy="2901315"/>
            </a:xfrm>
            <a:prstGeom prst="rect">
              <a:avLst/>
            </a:prstGeom>
          </p:spPr>
          <p:txBody>
            <a:bodyPr lIns="0" tIns="0" rIns="0" bIns="0" rtlCol="0" anchor="t">
              <a:spAutoFit/>
            </a:bodyPr>
            <a:lstStyle/>
            <a:p>
              <a:pPr algn="l">
                <a:lnSpc>
                  <a:spcPts val="2520"/>
                </a:lnSpc>
              </a:pPr>
              <a:endParaRPr/>
            </a:p>
            <a:p>
              <a:pPr algn="l">
                <a:lnSpc>
                  <a:spcPts val="2520"/>
                </a:lnSpc>
              </a:pPr>
              <a:r>
                <a:rPr lang="en-US" sz="1800">
                  <a:solidFill>
                    <a:srgbClr val="191919"/>
                  </a:solidFill>
                  <a:latin typeface="Open Sans 1"/>
                  <a:ea typeface="Open Sans 1"/>
                  <a:cs typeface="Open Sans 1"/>
                  <a:sym typeface="Open Sans 1"/>
                </a:rPr>
                <a:t>Preocupación e intranquilidad</a:t>
              </a:r>
            </a:p>
            <a:p>
              <a:pPr algn="l">
                <a:lnSpc>
                  <a:spcPts val="2520"/>
                </a:lnSpc>
                <a:spcBef>
                  <a:spcPct val="0"/>
                </a:spcBef>
              </a:pPr>
              <a:r>
                <a:rPr lang="en-US" sz="1800">
                  <a:solidFill>
                    <a:srgbClr val="191919"/>
                  </a:solidFill>
                  <a:latin typeface="Open Sans 1"/>
                  <a:ea typeface="Open Sans 1"/>
                  <a:cs typeface="Open Sans 1"/>
                  <a:sym typeface="Open Sans 1"/>
                </a:rPr>
                <a:t>Falta de concentración</a:t>
              </a:r>
            </a:p>
            <a:p>
              <a:pPr algn="l">
                <a:lnSpc>
                  <a:spcPts val="2520"/>
                </a:lnSpc>
                <a:spcBef>
                  <a:spcPct val="0"/>
                </a:spcBef>
              </a:pPr>
              <a:r>
                <a:rPr lang="en-US" sz="1800">
                  <a:solidFill>
                    <a:srgbClr val="191919"/>
                  </a:solidFill>
                  <a:latin typeface="Open Sans 1"/>
                  <a:ea typeface="Open Sans 1"/>
                  <a:cs typeface="Open Sans 1"/>
                  <a:sym typeface="Open Sans 1"/>
                </a:rPr>
                <a:t>Pensamientos extraños o molestos</a:t>
              </a:r>
            </a:p>
            <a:p>
              <a:pPr algn="l">
                <a:lnSpc>
                  <a:spcPts val="2520"/>
                </a:lnSpc>
                <a:spcBef>
                  <a:spcPct val="0"/>
                </a:spcBef>
              </a:pPr>
              <a:r>
                <a:rPr lang="en-US" sz="1800">
                  <a:solidFill>
                    <a:srgbClr val="191919"/>
                  </a:solidFill>
                  <a:latin typeface="Open Sans 1"/>
                  <a:ea typeface="Open Sans 1"/>
                  <a:cs typeface="Open Sans 1"/>
                  <a:sym typeface="Open Sans 1"/>
                </a:rPr>
                <a:t>Necesidad de tener todo bajo control</a:t>
              </a:r>
            </a:p>
          </p:txBody>
        </p:sp>
        <p:sp>
          <p:nvSpPr>
            <p:cNvPr id="20" name="TextBox 20"/>
            <p:cNvSpPr txBox="1"/>
            <p:nvPr/>
          </p:nvSpPr>
          <p:spPr>
            <a:xfrm>
              <a:off x="0" y="-28575"/>
              <a:ext cx="4390435" cy="386715"/>
            </a:xfrm>
            <a:prstGeom prst="rect">
              <a:avLst/>
            </a:prstGeom>
          </p:spPr>
          <p:txBody>
            <a:bodyPr lIns="0" tIns="0" rIns="0" bIns="0" rtlCol="0" anchor="t">
              <a:spAutoFit/>
            </a:bodyPr>
            <a:lstStyle/>
            <a:p>
              <a:pPr algn="ctr">
                <a:lnSpc>
                  <a:spcPts val="2520"/>
                </a:lnSpc>
                <a:spcBef>
                  <a:spcPct val="0"/>
                </a:spcBef>
              </a:pPr>
              <a:r>
                <a:rPr lang="en-US" sz="1800" b="1">
                  <a:solidFill>
                    <a:srgbClr val="191919"/>
                  </a:solidFill>
                  <a:latin typeface="Open Sans 1 Bold"/>
                  <a:ea typeface="Open Sans 1 Bold"/>
                  <a:cs typeface="Open Sans 1 Bold"/>
                  <a:sym typeface="Open Sans 1 Bold"/>
                </a:rPr>
                <a:t>Síntomas mentales</a:t>
              </a:r>
            </a:p>
          </p:txBody>
        </p:sp>
      </p:grpSp>
      <p:grpSp>
        <p:nvGrpSpPr>
          <p:cNvPr id="21" name="Group 21"/>
          <p:cNvGrpSpPr/>
          <p:nvPr/>
        </p:nvGrpSpPr>
        <p:grpSpPr>
          <a:xfrm>
            <a:off x="9808401" y="5987865"/>
            <a:ext cx="3292826" cy="3107310"/>
            <a:chOff x="0" y="0"/>
            <a:chExt cx="4390435" cy="4143080"/>
          </a:xfrm>
        </p:grpSpPr>
        <p:sp>
          <p:nvSpPr>
            <p:cNvPr id="22" name="TextBox 22"/>
            <p:cNvSpPr txBox="1"/>
            <p:nvPr/>
          </p:nvSpPr>
          <p:spPr>
            <a:xfrm>
              <a:off x="0" y="403565"/>
              <a:ext cx="4390435" cy="4577715"/>
            </a:xfrm>
            <a:prstGeom prst="rect">
              <a:avLst/>
            </a:prstGeom>
          </p:spPr>
          <p:txBody>
            <a:bodyPr lIns="0" tIns="0" rIns="0" bIns="0" rtlCol="0" anchor="t">
              <a:spAutoFit/>
            </a:bodyPr>
            <a:lstStyle/>
            <a:p>
              <a:pPr algn="l">
                <a:lnSpc>
                  <a:spcPts val="2520"/>
                </a:lnSpc>
              </a:pPr>
              <a:endParaRPr/>
            </a:p>
            <a:p>
              <a:pPr marL="0" lvl="0" indent="0" algn="l">
                <a:lnSpc>
                  <a:spcPts val="2520"/>
                </a:lnSpc>
              </a:pPr>
              <a:r>
                <a:rPr lang="en-US" sz="1800">
                  <a:solidFill>
                    <a:srgbClr val="191919"/>
                  </a:solidFill>
                  <a:latin typeface="Open Sans 1"/>
                  <a:ea typeface="Open Sans 1"/>
                  <a:cs typeface="Open Sans 1"/>
                  <a:sym typeface="Open Sans 1"/>
                </a:rPr>
                <a:t>Me irrito o me enfado fácilmente</a:t>
              </a:r>
            </a:p>
            <a:p>
              <a:pPr marL="0" lvl="0" indent="0" algn="l">
                <a:lnSpc>
                  <a:spcPts val="2520"/>
                </a:lnSpc>
              </a:pPr>
              <a:r>
                <a:rPr lang="en-US" sz="1800">
                  <a:solidFill>
                    <a:srgbClr val="191919"/>
                  </a:solidFill>
                  <a:latin typeface="Open Sans 1"/>
                  <a:ea typeface="Open Sans 1"/>
                  <a:cs typeface="Open Sans 1"/>
                  <a:sym typeface="Open Sans 1"/>
                </a:rPr>
                <a:t>Tristeza/pesimismo</a:t>
              </a:r>
            </a:p>
            <a:p>
              <a:pPr marL="0" lvl="0" indent="0" algn="l">
                <a:lnSpc>
                  <a:spcPts val="2520"/>
                </a:lnSpc>
              </a:pPr>
              <a:r>
                <a:rPr lang="en-US" sz="1800">
                  <a:solidFill>
                    <a:srgbClr val="191919"/>
                  </a:solidFill>
                  <a:latin typeface="Open Sans 1"/>
                  <a:ea typeface="Open Sans 1"/>
                  <a:cs typeface="Open Sans 1"/>
                  <a:sym typeface="Open Sans 1"/>
                </a:rPr>
                <a:t>Ganas de llorar</a:t>
              </a:r>
            </a:p>
            <a:p>
              <a:pPr marL="0" lvl="0" indent="0" algn="l">
                <a:lnSpc>
                  <a:spcPts val="2520"/>
                </a:lnSpc>
              </a:pPr>
              <a:r>
                <a:rPr lang="en-US" sz="1800">
                  <a:solidFill>
                    <a:srgbClr val="191919"/>
                  </a:solidFill>
                  <a:latin typeface="Open Sans 1"/>
                  <a:ea typeface="Open Sans 1"/>
                  <a:cs typeface="Open Sans 1"/>
                  <a:sym typeface="Open Sans 1"/>
                </a:rPr>
                <a:t>Falta de sentido de vida</a:t>
              </a:r>
            </a:p>
            <a:p>
              <a:pPr marL="0" lvl="0" indent="0" algn="l">
                <a:lnSpc>
                  <a:spcPts val="2520"/>
                </a:lnSpc>
              </a:pPr>
              <a:r>
                <a:rPr lang="en-US" sz="1800">
                  <a:solidFill>
                    <a:srgbClr val="191919"/>
                  </a:solidFill>
                  <a:latin typeface="Open Sans 1"/>
                  <a:ea typeface="Open Sans 1"/>
                  <a:cs typeface="Open Sans 1"/>
                  <a:sym typeface="Open Sans 1"/>
                </a:rPr>
                <a:t>No disfruto las cosas buenas que me pasan</a:t>
              </a:r>
            </a:p>
            <a:p>
              <a:pPr marL="0" lvl="0" indent="0" algn="l">
                <a:lnSpc>
                  <a:spcPts val="2520"/>
                </a:lnSpc>
              </a:pPr>
              <a:r>
                <a:rPr lang="en-US" sz="1800">
                  <a:solidFill>
                    <a:srgbClr val="191919"/>
                  </a:solidFill>
                  <a:latin typeface="Open Sans 1"/>
                  <a:ea typeface="Open Sans 1"/>
                  <a:cs typeface="Open Sans 1"/>
                  <a:sym typeface="Open Sans 1"/>
                </a:rPr>
                <a:t>No me llenan las cosas que antes sí lo hacían</a:t>
              </a:r>
            </a:p>
            <a:p>
              <a:pPr algn="l">
                <a:lnSpc>
                  <a:spcPts val="2520"/>
                </a:lnSpc>
                <a:spcBef>
                  <a:spcPct val="0"/>
                </a:spcBef>
              </a:pPr>
              <a:r>
                <a:rPr lang="en-US" sz="1800">
                  <a:solidFill>
                    <a:srgbClr val="191919"/>
                  </a:solidFill>
                  <a:latin typeface="Open Sans 1"/>
                  <a:ea typeface="Open Sans 1"/>
                  <a:cs typeface="Open Sans 1"/>
                  <a:sym typeface="Open Sans 1"/>
                </a:rPr>
                <a:t>Sin expectativas para el futuro</a:t>
              </a:r>
            </a:p>
          </p:txBody>
        </p:sp>
        <p:sp>
          <p:nvSpPr>
            <p:cNvPr id="23" name="TextBox 23"/>
            <p:cNvSpPr txBox="1"/>
            <p:nvPr/>
          </p:nvSpPr>
          <p:spPr>
            <a:xfrm>
              <a:off x="0" y="-28575"/>
              <a:ext cx="4390435" cy="386715"/>
            </a:xfrm>
            <a:prstGeom prst="rect">
              <a:avLst/>
            </a:prstGeom>
          </p:spPr>
          <p:txBody>
            <a:bodyPr lIns="0" tIns="0" rIns="0" bIns="0" rtlCol="0" anchor="t">
              <a:spAutoFit/>
            </a:bodyPr>
            <a:lstStyle/>
            <a:p>
              <a:pPr algn="ctr">
                <a:lnSpc>
                  <a:spcPts val="2520"/>
                </a:lnSpc>
                <a:spcBef>
                  <a:spcPct val="0"/>
                </a:spcBef>
              </a:pPr>
              <a:r>
                <a:rPr lang="en-US" sz="1800" b="1">
                  <a:solidFill>
                    <a:srgbClr val="191919"/>
                  </a:solidFill>
                  <a:latin typeface="Open Sans 1 Bold"/>
                  <a:ea typeface="Open Sans 1 Bold"/>
                  <a:cs typeface="Open Sans 1 Bold"/>
                  <a:sym typeface="Open Sans 1 Bold"/>
                </a:rPr>
                <a:t>Síntomas emocionales</a:t>
              </a:r>
            </a:p>
          </p:txBody>
        </p:sp>
      </p:grpSp>
      <p:grpSp>
        <p:nvGrpSpPr>
          <p:cNvPr id="24" name="Group 24"/>
          <p:cNvGrpSpPr/>
          <p:nvPr/>
        </p:nvGrpSpPr>
        <p:grpSpPr>
          <a:xfrm>
            <a:off x="14179126" y="5987865"/>
            <a:ext cx="3292826" cy="2792985"/>
            <a:chOff x="0" y="0"/>
            <a:chExt cx="4390435" cy="3723980"/>
          </a:xfrm>
        </p:grpSpPr>
        <p:sp>
          <p:nvSpPr>
            <p:cNvPr id="25" name="TextBox 25"/>
            <p:cNvSpPr txBox="1"/>
            <p:nvPr/>
          </p:nvSpPr>
          <p:spPr>
            <a:xfrm>
              <a:off x="0" y="403565"/>
              <a:ext cx="4390435" cy="4158615"/>
            </a:xfrm>
            <a:prstGeom prst="rect">
              <a:avLst/>
            </a:prstGeom>
          </p:spPr>
          <p:txBody>
            <a:bodyPr lIns="0" tIns="0" rIns="0" bIns="0" rtlCol="0" anchor="t">
              <a:spAutoFit/>
            </a:bodyPr>
            <a:lstStyle/>
            <a:p>
              <a:pPr algn="l">
                <a:lnSpc>
                  <a:spcPts val="2520"/>
                </a:lnSpc>
              </a:pPr>
              <a:endParaRPr/>
            </a:p>
            <a:p>
              <a:pPr marL="0" lvl="0" indent="0" algn="l">
                <a:lnSpc>
                  <a:spcPts val="2520"/>
                </a:lnSpc>
              </a:pPr>
              <a:r>
                <a:rPr lang="en-US" sz="1800">
                  <a:solidFill>
                    <a:srgbClr val="191919"/>
                  </a:solidFill>
                  <a:latin typeface="Open Sans 1"/>
                  <a:ea typeface="Open Sans 1"/>
                  <a:cs typeface="Open Sans 1"/>
                  <a:sym typeface="Open Sans 1"/>
                </a:rPr>
                <a:t>Sentimiento de soledad e incomprensión</a:t>
              </a:r>
            </a:p>
            <a:p>
              <a:pPr marL="0" lvl="0" indent="0" algn="l">
                <a:lnSpc>
                  <a:spcPts val="2520"/>
                </a:lnSpc>
              </a:pPr>
              <a:r>
                <a:rPr lang="en-US" sz="1800">
                  <a:solidFill>
                    <a:srgbClr val="191919"/>
                  </a:solidFill>
                  <a:latin typeface="Open Sans 1"/>
                  <a:ea typeface="Open Sans 1"/>
                  <a:cs typeface="Open Sans 1"/>
                  <a:sym typeface="Open Sans 1"/>
                </a:rPr>
                <a:t>Aislamiento</a:t>
              </a:r>
            </a:p>
            <a:p>
              <a:pPr marL="0" lvl="0" indent="0" algn="l">
                <a:lnSpc>
                  <a:spcPts val="2520"/>
                </a:lnSpc>
              </a:pPr>
              <a:r>
                <a:rPr lang="en-US" sz="1800">
                  <a:solidFill>
                    <a:srgbClr val="191919"/>
                  </a:solidFill>
                  <a:latin typeface="Open Sans 1"/>
                  <a:ea typeface="Open Sans 1"/>
                  <a:cs typeface="Open Sans 1"/>
                  <a:sym typeface="Open Sans 1"/>
                </a:rPr>
                <a:t>Preocupación excesiva por lo que otras personas piensen</a:t>
              </a:r>
            </a:p>
            <a:p>
              <a:pPr marL="0" lvl="0" indent="0" algn="l">
                <a:lnSpc>
                  <a:spcPts val="2520"/>
                </a:lnSpc>
              </a:pPr>
              <a:r>
                <a:rPr lang="en-US" sz="1800">
                  <a:solidFill>
                    <a:srgbClr val="191919"/>
                  </a:solidFill>
                  <a:latin typeface="Open Sans 1"/>
                  <a:ea typeface="Open Sans 1"/>
                  <a:cs typeface="Open Sans 1"/>
                  <a:sym typeface="Open Sans 1"/>
                </a:rPr>
                <a:t>Abuso de alcohol u otra sustancia</a:t>
              </a:r>
            </a:p>
            <a:p>
              <a:pPr algn="l">
                <a:lnSpc>
                  <a:spcPts val="2520"/>
                </a:lnSpc>
                <a:spcBef>
                  <a:spcPct val="0"/>
                </a:spcBef>
              </a:pPr>
              <a:r>
                <a:rPr lang="en-US" sz="1800">
                  <a:solidFill>
                    <a:srgbClr val="191919"/>
                  </a:solidFill>
                  <a:latin typeface="Open Sans 1"/>
                  <a:ea typeface="Open Sans 1"/>
                  <a:cs typeface="Open Sans 1"/>
                  <a:sym typeface="Open Sans 1"/>
                </a:rPr>
                <a:t>Presentimiento constante de que algo malo va a ocurrir</a:t>
              </a:r>
            </a:p>
          </p:txBody>
        </p:sp>
        <p:sp>
          <p:nvSpPr>
            <p:cNvPr id="26" name="TextBox 26"/>
            <p:cNvSpPr txBox="1"/>
            <p:nvPr/>
          </p:nvSpPr>
          <p:spPr>
            <a:xfrm>
              <a:off x="0" y="-28575"/>
              <a:ext cx="4390435" cy="386715"/>
            </a:xfrm>
            <a:prstGeom prst="rect">
              <a:avLst/>
            </a:prstGeom>
          </p:spPr>
          <p:txBody>
            <a:bodyPr lIns="0" tIns="0" rIns="0" bIns="0" rtlCol="0" anchor="t">
              <a:spAutoFit/>
            </a:bodyPr>
            <a:lstStyle/>
            <a:p>
              <a:pPr algn="ctr">
                <a:lnSpc>
                  <a:spcPts val="2520"/>
                </a:lnSpc>
                <a:spcBef>
                  <a:spcPct val="0"/>
                </a:spcBef>
              </a:pPr>
              <a:r>
                <a:rPr lang="en-US" sz="1800" b="1">
                  <a:solidFill>
                    <a:srgbClr val="191919"/>
                  </a:solidFill>
                  <a:latin typeface="Open Sans 1 Bold"/>
                  <a:ea typeface="Open Sans 1 Bold"/>
                  <a:cs typeface="Open Sans 1 Bold"/>
                  <a:sym typeface="Open Sans 1 Bold"/>
                </a:rPr>
                <a:t>Síntomas sociales/otros</a:t>
              </a:r>
            </a:p>
          </p:txBody>
        </p:sp>
      </p:grpSp>
      <p:sp>
        <p:nvSpPr>
          <p:cNvPr id="27" name="Freeform 27"/>
          <p:cNvSpPr/>
          <p:nvPr/>
        </p:nvSpPr>
        <p:spPr>
          <a:xfrm>
            <a:off x="9550962" y="2041287"/>
            <a:ext cx="209756" cy="199006"/>
          </a:xfrm>
          <a:custGeom>
            <a:avLst/>
            <a:gdLst/>
            <a:ahLst/>
            <a:cxnLst/>
            <a:rect l="l" t="t" r="r" b="b"/>
            <a:pathLst>
              <a:path w="209756" h="199006">
                <a:moveTo>
                  <a:pt x="0" y="0"/>
                </a:moveTo>
                <a:lnTo>
                  <a:pt x="209756" y="0"/>
                </a:lnTo>
                <a:lnTo>
                  <a:pt x="209756" y="199006"/>
                </a:lnTo>
                <a:lnTo>
                  <a:pt x="0" y="1990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28"/>
          <p:cNvSpPr/>
          <p:nvPr/>
        </p:nvSpPr>
        <p:spPr>
          <a:xfrm>
            <a:off x="9550962" y="2325233"/>
            <a:ext cx="209756" cy="199006"/>
          </a:xfrm>
          <a:custGeom>
            <a:avLst/>
            <a:gdLst/>
            <a:ahLst/>
            <a:cxnLst/>
            <a:rect l="l" t="t" r="r" b="b"/>
            <a:pathLst>
              <a:path w="209756" h="199006">
                <a:moveTo>
                  <a:pt x="0" y="0"/>
                </a:moveTo>
                <a:lnTo>
                  <a:pt x="209756" y="0"/>
                </a:lnTo>
                <a:lnTo>
                  <a:pt x="209756" y="199006"/>
                </a:lnTo>
                <a:lnTo>
                  <a:pt x="0" y="1990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9550962" y="2639115"/>
            <a:ext cx="209756" cy="199006"/>
          </a:xfrm>
          <a:custGeom>
            <a:avLst/>
            <a:gdLst/>
            <a:ahLst/>
            <a:cxnLst/>
            <a:rect l="l" t="t" r="r" b="b"/>
            <a:pathLst>
              <a:path w="209756" h="199006">
                <a:moveTo>
                  <a:pt x="0" y="0"/>
                </a:moveTo>
                <a:lnTo>
                  <a:pt x="209756" y="0"/>
                </a:lnTo>
                <a:lnTo>
                  <a:pt x="209756" y="199007"/>
                </a:lnTo>
                <a:lnTo>
                  <a:pt x="0" y="1990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0" name="Freeform 30"/>
          <p:cNvSpPr/>
          <p:nvPr/>
        </p:nvSpPr>
        <p:spPr>
          <a:xfrm>
            <a:off x="9550962" y="2954339"/>
            <a:ext cx="209756" cy="199006"/>
          </a:xfrm>
          <a:custGeom>
            <a:avLst/>
            <a:gdLst/>
            <a:ahLst/>
            <a:cxnLst/>
            <a:rect l="l" t="t" r="r" b="b"/>
            <a:pathLst>
              <a:path w="209756" h="199006">
                <a:moveTo>
                  <a:pt x="0" y="0"/>
                </a:moveTo>
                <a:lnTo>
                  <a:pt x="209756" y="0"/>
                </a:lnTo>
                <a:lnTo>
                  <a:pt x="209756" y="199007"/>
                </a:lnTo>
                <a:lnTo>
                  <a:pt x="0" y="1990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1" name="Freeform 31"/>
          <p:cNvSpPr/>
          <p:nvPr/>
        </p:nvSpPr>
        <p:spPr>
          <a:xfrm>
            <a:off x="9550962" y="3267646"/>
            <a:ext cx="209756" cy="199006"/>
          </a:xfrm>
          <a:custGeom>
            <a:avLst/>
            <a:gdLst/>
            <a:ahLst/>
            <a:cxnLst/>
            <a:rect l="l" t="t" r="r" b="b"/>
            <a:pathLst>
              <a:path w="209756" h="199006">
                <a:moveTo>
                  <a:pt x="0" y="0"/>
                </a:moveTo>
                <a:lnTo>
                  <a:pt x="209756" y="0"/>
                </a:lnTo>
                <a:lnTo>
                  <a:pt x="209756" y="199006"/>
                </a:lnTo>
                <a:lnTo>
                  <a:pt x="0" y="1990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2" name="Freeform 32"/>
          <p:cNvSpPr/>
          <p:nvPr/>
        </p:nvSpPr>
        <p:spPr>
          <a:xfrm>
            <a:off x="13921107" y="1695029"/>
            <a:ext cx="209756" cy="199006"/>
          </a:xfrm>
          <a:custGeom>
            <a:avLst/>
            <a:gdLst/>
            <a:ahLst/>
            <a:cxnLst/>
            <a:rect l="l" t="t" r="r" b="b"/>
            <a:pathLst>
              <a:path w="209756" h="199006">
                <a:moveTo>
                  <a:pt x="0" y="0"/>
                </a:moveTo>
                <a:lnTo>
                  <a:pt x="209756" y="0"/>
                </a:lnTo>
                <a:lnTo>
                  <a:pt x="209756" y="199006"/>
                </a:lnTo>
                <a:lnTo>
                  <a:pt x="0" y="1990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33"/>
          <p:cNvSpPr/>
          <p:nvPr/>
        </p:nvSpPr>
        <p:spPr>
          <a:xfrm>
            <a:off x="13921107" y="2041287"/>
            <a:ext cx="209756" cy="199006"/>
          </a:xfrm>
          <a:custGeom>
            <a:avLst/>
            <a:gdLst/>
            <a:ahLst/>
            <a:cxnLst/>
            <a:rect l="l" t="t" r="r" b="b"/>
            <a:pathLst>
              <a:path w="209756" h="199006">
                <a:moveTo>
                  <a:pt x="0" y="0"/>
                </a:moveTo>
                <a:lnTo>
                  <a:pt x="209756" y="0"/>
                </a:lnTo>
                <a:lnTo>
                  <a:pt x="209756" y="199006"/>
                </a:lnTo>
                <a:lnTo>
                  <a:pt x="0" y="1990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4" name="Freeform 34"/>
          <p:cNvSpPr/>
          <p:nvPr/>
        </p:nvSpPr>
        <p:spPr>
          <a:xfrm>
            <a:off x="13921107" y="2325233"/>
            <a:ext cx="209756" cy="199006"/>
          </a:xfrm>
          <a:custGeom>
            <a:avLst/>
            <a:gdLst/>
            <a:ahLst/>
            <a:cxnLst/>
            <a:rect l="l" t="t" r="r" b="b"/>
            <a:pathLst>
              <a:path w="209756" h="199006">
                <a:moveTo>
                  <a:pt x="0" y="0"/>
                </a:moveTo>
                <a:lnTo>
                  <a:pt x="209756" y="0"/>
                </a:lnTo>
                <a:lnTo>
                  <a:pt x="209756" y="199006"/>
                </a:lnTo>
                <a:lnTo>
                  <a:pt x="0" y="1990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5" name="Freeform 35"/>
          <p:cNvSpPr/>
          <p:nvPr/>
        </p:nvSpPr>
        <p:spPr>
          <a:xfrm>
            <a:off x="13921107" y="2982914"/>
            <a:ext cx="209756" cy="199006"/>
          </a:xfrm>
          <a:custGeom>
            <a:avLst/>
            <a:gdLst/>
            <a:ahLst/>
            <a:cxnLst/>
            <a:rect l="l" t="t" r="r" b="b"/>
            <a:pathLst>
              <a:path w="209756" h="199006">
                <a:moveTo>
                  <a:pt x="0" y="0"/>
                </a:moveTo>
                <a:lnTo>
                  <a:pt x="209756" y="0"/>
                </a:lnTo>
                <a:lnTo>
                  <a:pt x="209756" y="199007"/>
                </a:lnTo>
                <a:lnTo>
                  <a:pt x="0" y="1990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6" name="Freeform 36"/>
          <p:cNvSpPr/>
          <p:nvPr/>
        </p:nvSpPr>
        <p:spPr>
          <a:xfrm>
            <a:off x="9550962" y="6683342"/>
            <a:ext cx="209756" cy="199006"/>
          </a:xfrm>
          <a:custGeom>
            <a:avLst/>
            <a:gdLst/>
            <a:ahLst/>
            <a:cxnLst/>
            <a:rect l="l" t="t" r="r" b="b"/>
            <a:pathLst>
              <a:path w="209756" h="199006">
                <a:moveTo>
                  <a:pt x="0" y="0"/>
                </a:moveTo>
                <a:lnTo>
                  <a:pt x="209756" y="0"/>
                </a:lnTo>
                <a:lnTo>
                  <a:pt x="209756" y="199006"/>
                </a:lnTo>
                <a:lnTo>
                  <a:pt x="0" y="1990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7" name="Freeform 37"/>
          <p:cNvSpPr/>
          <p:nvPr/>
        </p:nvSpPr>
        <p:spPr>
          <a:xfrm>
            <a:off x="9550962" y="7310973"/>
            <a:ext cx="209756" cy="199006"/>
          </a:xfrm>
          <a:custGeom>
            <a:avLst/>
            <a:gdLst/>
            <a:ahLst/>
            <a:cxnLst/>
            <a:rect l="l" t="t" r="r" b="b"/>
            <a:pathLst>
              <a:path w="209756" h="199006">
                <a:moveTo>
                  <a:pt x="0" y="0"/>
                </a:moveTo>
                <a:lnTo>
                  <a:pt x="209756" y="0"/>
                </a:lnTo>
                <a:lnTo>
                  <a:pt x="209756" y="199006"/>
                </a:lnTo>
                <a:lnTo>
                  <a:pt x="0" y="1990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8" name="Freeform 38"/>
          <p:cNvSpPr/>
          <p:nvPr/>
        </p:nvSpPr>
        <p:spPr>
          <a:xfrm>
            <a:off x="9550962" y="7624279"/>
            <a:ext cx="209756" cy="199006"/>
          </a:xfrm>
          <a:custGeom>
            <a:avLst/>
            <a:gdLst/>
            <a:ahLst/>
            <a:cxnLst/>
            <a:rect l="l" t="t" r="r" b="b"/>
            <a:pathLst>
              <a:path w="209756" h="199006">
                <a:moveTo>
                  <a:pt x="0" y="0"/>
                </a:moveTo>
                <a:lnTo>
                  <a:pt x="209756" y="0"/>
                </a:lnTo>
                <a:lnTo>
                  <a:pt x="209756" y="199006"/>
                </a:lnTo>
                <a:lnTo>
                  <a:pt x="0" y="1990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9" name="Freeform 39"/>
          <p:cNvSpPr/>
          <p:nvPr/>
        </p:nvSpPr>
        <p:spPr>
          <a:xfrm>
            <a:off x="9550962" y="7937585"/>
            <a:ext cx="209756" cy="199006"/>
          </a:xfrm>
          <a:custGeom>
            <a:avLst/>
            <a:gdLst/>
            <a:ahLst/>
            <a:cxnLst/>
            <a:rect l="l" t="t" r="r" b="b"/>
            <a:pathLst>
              <a:path w="209756" h="199006">
                <a:moveTo>
                  <a:pt x="0" y="0"/>
                </a:moveTo>
                <a:lnTo>
                  <a:pt x="209756" y="0"/>
                </a:lnTo>
                <a:lnTo>
                  <a:pt x="209756" y="199007"/>
                </a:lnTo>
                <a:lnTo>
                  <a:pt x="0" y="1990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0" name="Freeform 40"/>
          <p:cNvSpPr/>
          <p:nvPr/>
        </p:nvSpPr>
        <p:spPr>
          <a:xfrm>
            <a:off x="9550962" y="8250892"/>
            <a:ext cx="209756" cy="199006"/>
          </a:xfrm>
          <a:custGeom>
            <a:avLst/>
            <a:gdLst/>
            <a:ahLst/>
            <a:cxnLst/>
            <a:rect l="l" t="t" r="r" b="b"/>
            <a:pathLst>
              <a:path w="209756" h="199006">
                <a:moveTo>
                  <a:pt x="0" y="0"/>
                </a:moveTo>
                <a:lnTo>
                  <a:pt x="209756" y="0"/>
                </a:lnTo>
                <a:lnTo>
                  <a:pt x="209756" y="199006"/>
                </a:lnTo>
                <a:lnTo>
                  <a:pt x="0" y="1990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1" name="Freeform 41"/>
          <p:cNvSpPr/>
          <p:nvPr/>
        </p:nvSpPr>
        <p:spPr>
          <a:xfrm>
            <a:off x="9550962" y="8878523"/>
            <a:ext cx="209756" cy="199006"/>
          </a:xfrm>
          <a:custGeom>
            <a:avLst/>
            <a:gdLst/>
            <a:ahLst/>
            <a:cxnLst/>
            <a:rect l="l" t="t" r="r" b="b"/>
            <a:pathLst>
              <a:path w="209756" h="199006">
                <a:moveTo>
                  <a:pt x="0" y="0"/>
                </a:moveTo>
                <a:lnTo>
                  <a:pt x="209756" y="0"/>
                </a:lnTo>
                <a:lnTo>
                  <a:pt x="209756" y="199006"/>
                </a:lnTo>
                <a:lnTo>
                  <a:pt x="0" y="1990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2" name="Freeform 42"/>
          <p:cNvSpPr/>
          <p:nvPr/>
        </p:nvSpPr>
        <p:spPr>
          <a:xfrm>
            <a:off x="9550962" y="9506154"/>
            <a:ext cx="209756" cy="199006"/>
          </a:xfrm>
          <a:custGeom>
            <a:avLst/>
            <a:gdLst/>
            <a:ahLst/>
            <a:cxnLst/>
            <a:rect l="l" t="t" r="r" b="b"/>
            <a:pathLst>
              <a:path w="209756" h="199006">
                <a:moveTo>
                  <a:pt x="0" y="0"/>
                </a:moveTo>
                <a:lnTo>
                  <a:pt x="209756" y="0"/>
                </a:lnTo>
                <a:lnTo>
                  <a:pt x="209756" y="199006"/>
                </a:lnTo>
                <a:lnTo>
                  <a:pt x="0" y="1990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3" name="Freeform 43"/>
          <p:cNvSpPr/>
          <p:nvPr/>
        </p:nvSpPr>
        <p:spPr>
          <a:xfrm>
            <a:off x="13921107" y="6683342"/>
            <a:ext cx="209756" cy="199006"/>
          </a:xfrm>
          <a:custGeom>
            <a:avLst/>
            <a:gdLst/>
            <a:ahLst/>
            <a:cxnLst/>
            <a:rect l="l" t="t" r="r" b="b"/>
            <a:pathLst>
              <a:path w="209756" h="199006">
                <a:moveTo>
                  <a:pt x="0" y="0"/>
                </a:moveTo>
                <a:lnTo>
                  <a:pt x="209756" y="0"/>
                </a:lnTo>
                <a:lnTo>
                  <a:pt x="209756" y="199006"/>
                </a:lnTo>
                <a:lnTo>
                  <a:pt x="0" y="1990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4" name="Freeform 44"/>
          <p:cNvSpPr/>
          <p:nvPr/>
        </p:nvSpPr>
        <p:spPr>
          <a:xfrm>
            <a:off x="13921107" y="7310973"/>
            <a:ext cx="209756" cy="199006"/>
          </a:xfrm>
          <a:custGeom>
            <a:avLst/>
            <a:gdLst/>
            <a:ahLst/>
            <a:cxnLst/>
            <a:rect l="l" t="t" r="r" b="b"/>
            <a:pathLst>
              <a:path w="209756" h="199006">
                <a:moveTo>
                  <a:pt x="0" y="0"/>
                </a:moveTo>
                <a:lnTo>
                  <a:pt x="209756" y="0"/>
                </a:lnTo>
                <a:lnTo>
                  <a:pt x="209756" y="199006"/>
                </a:lnTo>
                <a:lnTo>
                  <a:pt x="0" y="1990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5" name="Freeform 45"/>
          <p:cNvSpPr/>
          <p:nvPr/>
        </p:nvSpPr>
        <p:spPr>
          <a:xfrm>
            <a:off x="13921107" y="7624279"/>
            <a:ext cx="209756" cy="199006"/>
          </a:xfrm>
          <a:custGeom>
            <a:avLst/>
            <a:gdLst/>
            <a:ahLst/>
            <a:cxnLst/>
            <a:rect l="l" t="t" r="r" b="b"/>
            <a:pathLst>
              <a:path w="209756" h="199006">
                <a:moveTo>
                  <a:pt x="0" y="0"/>
                </a:moveTo>
                <a:lnTo>
                  <a:pt x="209756" y="0"/>
                </a:lnTo>
                <a:lnTo>
                  <a:pt x="209756" y="199006"/>
                </a:lnTo>
                <a:lnTo>
                  <a:pt x="0" y="1990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6" name="Freeform 46"/>
          <p:cNvSpPr/>
          <p:nvPr/>
        </p:nvSpPr>
        <p:spPr>
          <a:xfrm>
            <a:off x="13921107" y="8250892"/>
            <a:ext cx="209756" cy="199006"/>
          </a:xfrm>
          <a:custGeom>
            <a:avLst/>
            <a:gdLst/>
            <a:ahLst/>
            <a:cxnLst/>
            <a:rect l="l" t="t" r="r" b="b"/>
            <a:pathLst>
              <a:path w="209756" h="199006">
                <a:moveTo>
                  <a:pt x="0" y="0"/>
                </a:moveTo>
                <a:lnTo>
                  <a:pt x="209756" y="0"/>
                </a:lnTo>
                <a:lnTo>
                  <a:pt x="209756" y="199006"/>
                </a:lnTo>
                <a:lnTo>
                  <a:pt x="0" y="1990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7" name="Freeform 47"/>
          <p:cNvSpPr/>
          <p:nvPr/>
        </p:nvSpPr>
        <p:spPr>
          <a:xfrm>
            <a:off x="13921107" y="8896169"/>
            <a:ext cx="209756" cy="199006"/>
          </a:xfrm>
          <a:custGeom>
            <a:avLst/>
            <a:gdLst/>
            <a:ahLst/>
            <a:cxnLst/>
            <a:rect l="l" t="t" r="r" b="b"/>
            <a:pathLst>
              <a:path w="209756" h="199006">
                <a:moveTo>
                  <a:pt x="0" y="0"/>
                </a:moveTo>
                <a:lnTo>
                  <a:pt x="209756" y="0"/>
                </a:lnTo>
                <a:lnTo>
                  <a:pt x="209756" y="199006"/>
                </a:lnTo>
                <a:lnTo>
                  <a:pt x="0" y="1990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2F5B44"/>
          </a:solidFill>
        </p:spPr>
      </p:sp>
      <p:sp>
        <p:nvSpPr>
          <p:cNvPr id="3" name="TextBox 3"/>
          <p:cNvSpPr txBox="1"/>
          <p:nvPr/>
        </p:nvSpPr>
        <p:spPr>
          <a:xfrm>
            <a:off x="1028700" y="601934"/>
            <a:ext cx="5659199" cy="819150"/>
          </a:xfrm>
          <a:prstGeom prst="rect">
            <a:avLst/>
          </a:prstGeom>
        </p:spPr>
        <p:txBody>
          <a:bodyPr lIns="0" tIns="0" rIns="0" bIns="0" rtlCol="0" anchor="t">
            <a:spAutoFit/>
          </a:bodyPr>
          <a:lstStyle/>
          <a:p>
            <a:pPr marL="0" lvl="0" indent="0" algn="l">
              <a:lnSpc>
                <a:spcPts val="3299"/>
              </a:lnSpc>
            </a:pPr>
            <a:r>
              <a:rPr lang="en-US" sz="2999" b="1" spc="-89">
                <a:solidFill>
                  <a:srgbClr val="FFFFFF"/>
                </a:solidFill>
                <a:latin typeface="Open Sans 2 Bold"/>
                <a:ea typeface="Open Sans 2 Bold"/>
                <a:cs typeface="Open Sans 2 Bold"/>
                <a:sym typeface="Open Sans 2 Bold"/>
              </a:rPr>
              <a:t>Estrategias de autocuidado realistas y sostenibles</a:t>
            </a:r>
          </a:p>
        </p:txBody>
      </p:sp>
      <p:grpSp>
        <p:nvGrpSpPr>
          <p:cNvPr id="4" name="Group 4"/>
          <p:cNvGrpSpPr/>
          <p:nvPr/>
        </p:nvGrpSpPr>
        <p:grpSpPr>
          <a:xfrm>
            <a:off x="1787755" y="4223652"/>
            <a:ext cx="6597190" cy="4347727"/>
            <a:chOff x="0" y="0"/>
            <a:chExt cx="17051744" cy="11237562"/>
          </a:xfrm>
        </p:grpSpPr>
        <p:sp>
          <p:nvSpPr>
            <p:cNvPr id="5" name="Freeform 5"/>
            <p:cNvSpPr/>
            <p:nvPr/>
          </p:nvSpPr>
          <p:spPr>
            <a:xfrm>
              <a:off x="0" y="0"/>
              <a:ext cx="17051744" cy="11237562"/>
            </a:xfrm>
            <a:custGeom>
              <a:avLst/>
              <a:gdLst/>
              <a:ahLst/>
              <a:cxnLst/>
              <a:rect l="l" t="t" r="r" b="b"/>
              <a:pathLst>
                <a:path w="17051744" h="11237562">
                  <a:moveTo>
                    <a:pt x="0" y="0"/>
                  </a:moveTo>
                  <a:lnTo>
                    <a:pt x="0" y="11237562"/>
                  </a:lnTo>
                  <a:lnTo>
                    <a:pt x="17051744" y="11237562"/>
                  </a:lnTo>
                  <a:lnTo>
                    <a:pt x="17051744" y="0"/>
                  </a:lnTo>
                  <a:lnTo>
                    <a:pt x="0" y="0"/>
                  </a:lnTo>
                  <a:close/>
                  <a:moveTo>
                    <a:pt x="16990783" y="11176602"/>
                  </a:moveTo>
                  <a:lnTo>
                    <a:pt x="59690" y="11176602"/>
                  </a:lnTo>
                  <a:lnTo>
                    <a:pt x="59690" y="59690"/>
                  </a:lnTo>
                  <a:lnTo>
                    <a:pt x="16990783" y="59690"/>
                  </a:lnTo>
                  <a:lnTo>
                    <a:pt x="16990783" y="11176602"/>
                  </a:lnTo>
                  <a:close/>
                </a:path>
              </a:pathLst>
            </a:custGeom>
            <a:solidFill>
              <a:srgbClr val="2F5B44"/>
            </a:solidFill>
          </p:spPr>
        </p:sp>
      </p:grpSp>
      <p:sp>
        <p:nvSpPr>
          <p:cNvPr id="6" name="TextBox 6"/>
          <p:cNvSpPr txBox="1"/>
          <p:nvPr/>
        </p:nvSpPr>
        <p:spPr>
          <a:xfrm>
            <a:off x="2275801" y="4454811"/>
            <a:ext cx="5621099" cy="815975"/>
          </a:xfrm>
          <a:prstGeom prst="rect">
            <a:avLst/>
          </a:prstGeom>
        </p:spPr>
        <p:txBody>
          <a:bodyPr lIns="0" tIns="0" rIns="0" bIns="0" rtlCol="0" anchor="t">
            <a:spAutoFit/>
          </a:bodyPr>
          <a:lstStyle/>
          <a:p>
            <a:pPr marL="0" lvl="0" indent="0" algn="l">
              <a:lnSpc>
                <a:spcPts val="3250"/>
              </a:lnSpc>
            </a:pPr>
            <a:r>
              <a:rPr lang="en-US" sz="2500" b="1" spc="-75">
                <a:solidFill>
                  <a:srgbClr val="191919"/>
                </a:solidFill>
                <a:latin typeface="Open Sans 2 Bold"/>
                <a:ea typeface="Open Sans 2 Bold"/>
                <a:cs typeface="Open Sans 2 Bold"/>
                <a:sym typeface="Open Sans 2 Bold"/>
              </a:rPr>
              <a:t>Cosas que puedo hacer YO para despejar mi mente:</a:t>
            </a:r>
          </a:p>
        </p:txBody>
      </p:sp>
      <p:sp>
        <p:nvSpPr>
          <p:cNvPr id="7" name="TextBox 7"/>
          <p:cNvSpPr txBox="1"/>
          <p:nvPr/>
        </p:nvSpPr>
        <p:spPr>
          <a:xfrm>
            <a:off x="3130061" y="5632736"/>
            <a:ext cx="3912577" cy="2454275"/>
          </a:xfrm>
          <a:prstGeom prst="rect">
            <a:avLst/>
          </a:prstGeom>
        </p:spPr>
        <p:txBody>
          <a:bodyPr lIns="0" tIns="0" rIns="0" bIns="0" rtlCol="0" anchor="t">
            <a:spAutoFit/>
          </a:bodyPr>
          <a:lstStyle/>
          <a:p>
            <a:pPr algn="l">
              <a:lnSpc>
                <a:spcPts val="2799"/>
              </a:lnSpc>
            </a:pPr>
            <a:r>
              <a:rPr lang="en-US" sz="1999">
                <a:solidFill>
                  <a:srgbClr val="191919"/>
                </a:solidFill>
                <a:latin typeface="Open Sans 1"/>
                <a:ea typeface="Open Sans 1"/>
                <a:cs typeface="Open Sans 1"/>
                <a:sym typeface="Open Sans 1"/>
              </a:rPr>
              <a:t>Leer un libro </a:t>
            </a:r>
          </a:p>
          <a:p>
            <a:pPr algn="l">
              <a:lnSpc>
                <a:spcPts val="2799"/>
              </a:lnSpc>
            </a:pPr>
            <a:r>
              <a:rPr lang="en-US" sz="1999">
                <a:solidFill>
                  <a:srgbClr val="191919"/>
                </a:solidFill>
                <a:latin typeface="Open Sans 1"/>
                <a:ea typeface="Open Sans 1"/>
                <a:cs typeface="Open Sans 1"/>
                <a:sym typeface="Open Sans 1"/>
              </a:rPr>
              <a:t>Rutina de skin care</a:t>
            </a:r>
          </a:p>
          <a:p>
            <a:pPr algn="l">
              <a:lnSpc>
                <a:spcPts val="2799"/>
              </a:lnSpc>
            </a:pPr>
            <a:r>
              <a:rPr lang="en-US" sz="1999">
                <a:solidFill>
                  <a:srgbClr val="191919"/>
                </a:solidFill>
                <a:latin typeface="Open Sans 1"/>
                <a:ea typeface="Open Sans 1"/>
                <a:cs typeface="Open Sans 1"/>
                <a:sym typeface="Open Sans 1"/>
              </a:rPr>
              <a:t>Baño consciente </a:t>
            </a:r>
          </a:p>
          <a:p>
            <a:pPr algn="l">
              <a:lnSpc>
                <a:spcPts val="2799"/>
              </a:lnSpc>
            </a:pPr>
            <a:r>
              <a:rPr lang="en-US" sz="1999">
                <a:solidFill>
                  <a:srgbClr val="191919"/>
                </a:solidFill>
                <a:latin typeface="Open Sans 1"/>
                <a:ea typeface="Open Sans 1"/>
                <a:cs typeface="Open Sans 1"/>
                <a:sym typeface="Open Sans 1"/>
              </a:rPr>
              <a:t>Conectar con la naturaleza </a:t>
            </a:r>
          </a:p>
          <a:p>
            <a:pPr algn="l">
              <a:lnSpc>
                <a:spcPts val="2799"/>
              </a:lnSpc>
            </a:pPr>
            <a:r>
              <a:rPr lang="en-US" sz="1999">
                <a:solidFill>
                  <a:srgbClr val="191919"/>
                </a:solidFill>
                <a:latin typeface="Open Sans 1"/>
                <a:ea typeface="Open Sans 1"/>
                <a:cs typeface="Open Sans 1"/>
                <a:sym typeface="Open Sans 1"/>
              </a:rPr>
              <a:t>Hacer ejercicio</a:t>
            </a:r>
          </a:p>
          <a:p>
            <a:pPr algn="l">
              <a:lnSpc>
                <a:spcPts val="2799"/>
              </a:lnSpc>
              <a:spcBef>
                <a:spcPct val="0"/>
              </a:spcBef>
            </a:pPr>
            <a:r>
              <a:rPr lang="en-US" sz="1999">
                <a:solidFill>
                  <a:srgbClr val="191919"/>
                </a:solidFill>
                <a:latin typeface="Open Sans 1"/>
                <a:ea typeface="Open Sans 1"/>
                <a:cs typeface="Open Sans 1"/>
                <a:sym typeface="Open Sans 1"/>
              </a:rPr>
              <a:t>Meditar</a:t>
            </a:r>
          </a:p>
          <a:p>
            <a:pPr algn="l">
              <a:lnSpc>
                <a:spcPts val="2799"/>
              </a:lnSpc>
              <a:spcBef>
                <a:spcPct val="0"/>
              </a:spcBef>
            </a:pPr>
            <a:r>
              <a:rPr lang="en-US" sz="1999">
                <a:solidFill>
                  <a:srgbClr val="191919"/>
                </a:solidFill>
                <a:latin typeface="Open Sans 1"/>
                <a:ea typeface="Open Sans 1"/>
                <a:cs typeface="Open Sans 1"/>
                <a:sym typeface="Open Sans 1"/>
              </a:rPr>
              <a:t>Descansar</a:t>
            </a:r>
          </a:p>
        </p:txBody>
      </p:sp>
      <p:grpSp>
        <p:nvGrpSpPr>
          <p:cNvPr id="8" name="Group 8"/>
          <p:cNvGrpSpPr/>
          <p:nvPr/>
        </p:nvGrpSpPr>
        <p:grpSpPr>
          <a:xfrm>
            <a:off x="9903055" y="4223652"/>
            <a:ext cx="6597190" cy="4347727"/>
            <a:chOff x="0" y="0"/>
            <a:chExt cx="17051744" cy="11237562"/>
          </a:xfrm>
        </p:grpSpPr>
        <p:sp>
          <p:nvSpPr>
            <p:cNvPr id="9" name="Freeform 9"/>
            <p:cNvSpPr/>
            <p:nvPr/>
          </p:nvSpPr>
          <p:spPr>
            <a:xfrm>
              <a:off x="0" y="0"/>
              <a:ext cx="17051744" cy="11237562"/>
            </a:xfrm>
            <a:custGeom>
              <a:avLst/>
              <a:gdLst/>
              <a:ahLst/>
              <a:cxnLst/>
              <a:rect l="l" t="t" r="r" b="b"/>
              <a:pathLst>
                <a:path w="17051744" h="11237562">
                  <a:moveTo>
                    <a:pt x="0" y="0"/>
                  </a:moveTo>
                  <a:lnTo>
                    <a:pt x="0" y="11237562"/>
                  </a:lnTo>
                  <a:lnTo>
                    <a:pt x="17051744" y="11237562"/>
                  </a:lnTo>
                  <a:lnTo>
                    <a:pt x="17051744" y="0"/>
                  </a:lnTo>
                  <a:lnTo>
                    <a:pt x="0" y="0"/>
                  </a:lnTo>
                  <a:close/>
                  <a:moveTo>
                    <a:pt x="16990783" y="11176602"/>
                  </a:moveTo>
                  <a:lnTo>
                    <a:pt x="59690" y="11176602"/>
                  </a:lnTo>
                  <a:lnTo>
                    <a:pt x="59690" y="59690"/>
                  </a:lnTo>
                  <a:lnTo>
                    <a:pt x="16990783" y="59690"/>
                  </a:lnTo>
                  <a:lnTo>
                    <a:pt x="16990783" y="11176602"/>
                  </a:lnTo>
                  <a:close/>
                </a:path>
              </a:pathLst>
            </a:custGeom>
            <a:solidFill>
              <a:srgbClr val="2F5B44"/>
            </a:solidFill>
          </p:spPr>
        </p:sp>
      </p:grpSp>
      <p:sp>
        <p:nvSpPr>
          <p:cNvPr id="10" name="TextBox 10"/>
          <p:cNvSpPr txBox="1"/>
          <p:nvPr/>
        </p:nvSpPr>
        <p:spPr>
          <a:xfrm>
            <a:off x="10391101" y="4454811"/>
            <a:ext cx="5621099" cy="815975"/>
          </a:xfrm>
          <a:prstGeom prst="rect">
            <a:avLst/>
          </a:prstGeom>
        </p:spPr>
        <p:txBody>
          <a:bodyPr lIns="0" tIns="0" rIns="0" bIns="0" rtlCol="0" anchor="t">
            <a:spAutoFit/>
          </a:bodyPr>
          <a:lstStyle/>
          <a:p>
            <a:pPr marL="0" lvl="0" indent="0" algn="l">
              <a:lnSpc>
                <a:spcPts val="3250"/>
              </a:lnSpc>
            </a:pPr>
            <a:r>
              <a:rPr lang="en-US" sz="2500" b="1" spc="-75" dirty="0" err="1">
                <a:solidFill>
                  <a:srgbClr val="191919"/>
                </a:solidFill>
                <a:latin typeface="Open Sans 2 Bold"/>
                <a:ea typeface="Open Sans 2 Bold"/>
                <a:cs typeface="Open Sans 2 Bold"/>
                <a:sym typeface="Open Sans 2 Bold"/>
              </a:rPr>
              <a:t>Cosas</a:t>
            </a:r>
            <a:r>
              <a:rPr lang="en-US" sz="2500" b="1" spc="-75" dirty="0">
                <a:solidFill>
                  <a:srgbClr val="191919"/>
                </a:solidFill>
                <a:latin typeface="Open Sans 2 Bold"/>
                <a:ea typeface="Open Sans 2 Bold"/>
                <a:cs typeface="Open Sans 2 Bold"/>
                <a:sym typeface="Open Sans 2 Bold"/>
              </a:rPr>
              <a:t> que </a:t>
            </a:r>
            <a:r>
              <a:rPr lang="en-US" sz="2500" b="1" spc="-75" dirty="0" err="1">
                <a:solidFill>
                  <a:srgbClr val="191919"/>
                </a:solidFill>
                <a:latin typeface="Open Sans 2 Bold"/>
                <a:ea typeface="Open Sans 2 Bold"/>
                <a:cs typeface="Open Sans 2 Bold"/>
                <a:sym typeface="Open Sans 2 Bold"/>
              </a:rPr>
              <a:t>puedo</a:t>
            </a:r>
            <a:r>
              <a:rPr lang="en-US" sz="2500" b="1" spc="-75" dirty="0">
                <a:solidFill>
                  <a:srgbClr val="191919"/>
                </a:solidFill>
                <a:latin typeface="Open Sans 2 Bold"/>
                <a:ea typeface="Open Sans 2 Bold"/>
                <a:cs typeface="Open Sans 2 Bold"/>
                <a:sym typeface="Open Sans 2 Bold"/>
              </a:rPr>
              <a:t> </a:t>
            </a:r>
            <a:r>
              <a:rPr lang="en-US" sz="2500" b="1" spc="-75" dirty="0" err="1">
                <a:solidFill>
                  <a:srgbClr val="191919"/>
                </a:solidFill>
                <a:latin typeface="Open Sans 2 Bold"/>
                <a:ea typeface="Open Sans 2 Bold"/>
                <a:cs typeface="Open Sans 2 Bold"/>
                <a:sym typeface="Open Sans 2 Bold"/>
              </a:rPr>
              <a:t>hacer</a:t>
            </a:r>
            <a:r>
              <a:rPr lang="en-US" sz="2500" b="1" spc="-75" dirty="0">
                <a:solidFill>
                  <a:srgbClr val="191919"/>
                </a:solidFill>
                <a:latin typeface="Open Sans 2 Bold"/>
                <a:ea typeface="Open Sans 2 Bold"/>
                <a:cs typeface="Open Sans 2 Bold"/>
                <a:sym typeface="Open Sans 2 Bold"/>
              </a:rPr>
              <a:t> CON ALGUIEN  mas para </a:t>
            </a:r>
            <a:r>
              <a:rPr lang="en-US" sz="2500" b="1" spc="-75" dirty="0" err="1">
                <a:solidFill>
                  <a:srgbClr val="191919"/>
                </a:solidFill>
                <a:latin typeface="Open Sans 2 Bold"/>
                <a:ea typeface="Open Sans 2 Bold"/>
                <a:cs typeface="Open Sans 2 Bold"/>
                <a:sym typeface="Open Sans 2 Bold"/>
              </a:rPr>
              <a:t>despejar</a:t>
            </a:r>
            <a:r>
              <a:rPr lang="en-US" sz="2500" b="1" spc="-75" dirty="0">
                <a:solidFill>
                  <a:srgbClr val="191919"/>
                </a:solidFill>
                <a:latin typeface="Open Sans 2 Bold"/>
                <a:ea typeface="Open Sans 2 Bold"/>
                <a:cs typeface="Open Sans 2 Bold"/>
                <a:sym typeface="Open Sans 2 Bold"/>
              </a:rPr>
              <a:t> mi </a:t>
            </a:r>
            <a:r>
              <a:rPr lang="en-US" sz="2500" b="1" spc="-75" dirty="0" err="1">
                <a:solidFill>
                  <a:srgbClr val="191919"/>
                </a:solidFill>
                <a:latin typeface="Open Sans 2 Bold"/>
                <a:ea typeface="Open Sans 2 Bold"/>
                <a:cs typeface="Open Sans 2 Bold"/>
                <a:sym typeface="Open Sans 2 Bold"/>
              </a:rPr>
              <a:t>mente</a:t>
            </a:r>
            <a:r>
              <a:rPr lang="en-US" sz="2500" b="1" spc="-75" dirty="0">
                <a:solidFill>
                  <a:srgbClr val="191919"/>
                </a:solidFill>
                <a:latin typeface="Open Sans 2 Bold"/>
                <a:ea typeface="Open Sans 2 Bold"/>
                <a:cs typeface="Open Sans 2 Bold"/>
                <a:sym typeface="Open Sans 2 Bold"/>
              </a:rPr>
              <a:t>:</a:t>
            </a:r>
          </a:p>
        </p:txBody>
      </p:sp>
      <p:sp>
        <p:nvSpPr>
          <p:cNvPr id="11" name="TextBox 11"/>
          <p:cNvSpPr txBox="1"/>
          <p:nvPr/>
        </p:nvSpPr>
        <p:spPr>
          <a:xfrm>
            <a:off x="11245361" y="5632736"/>
            <a:ext cx="3912577" cy="1749425"/>
          </a:xfrm>
          <a:prstGeom prst="rect">
            <a:avLst/>
          </a:prstGeom>
        </p:spPr>
        <p:txBody>
          <a:bodyPr lIns="0" tIns="0" rIns="0" bIns="0" rtlCol="0" anchor="t">
            <a:spAutoFit/>
          </a:bodyPr>
          <a:lstStyle/>
          <a:p>
            <a:pPr marL="0" lvl="0" indent="0" algn="l">
              <a:lnSpc>
                <a:spcPts val="2799"/>
              </a:lnSpc>
            </a:pPr>
            <a:r>
              <a:rPr lang="en-US" sz="1999">
                <a:solidFill>
                  <a:srgbClr val="191919"/>
                </a:solidFill>
                <a:latin typeface="Open Sans 1"/>
                <a:ea typeface="Open Sans 1"/>
                <a:cs typeface="Open Sans 1"/>
                <a:sym typeface="Open Sans 1"/>
              </a:rPr>
              <a:t>Platicar con mis redes de apoyo</a:t>
            </a:r>
          </a:p>
          <a:p>
            <a:pPr marL="0" lvl="0" indent="0" algn="l">
              <a:lnSpc>
                <a:spcPts val="2799"/>
              </a:lnSpc>
            </a:pPr>
            <a:r>
              <a:rPr lang="en-US" sz="1999">
                <a:solidFill>
                  <a:srgbClr val="191919"/>
                </a:solidFill>
                <a:latin typeface="Open Sans 1"/>
                <a:ea typeface="Open Sans 1"/>
                <a:cs typeface="Open Sans 1"/>
                <a:sym typeface="Open Sans 1"/>
              </a:rPr>
              <a:t>Salir con un amigo/a</a:t>
            </a:r>
          </a:p>
          <a:p>
            <a:pPr marL="0" lvl="0" indent="0" algn="l">
              <a:lnSpc>
                <a:spcPts val="2799"/>
              </a:lnSpc>
            </a:pPr>
            <a:r>
              <a:rPr lang="en-US" sz="1999">
                <a:solidFill>
                  <a:srgbClr val="191919"/>
                </a:solidFill>
                <a:latin typeface="Open Sans 1"/>
                <a:ea typeface="Open Sans 1"/>
                <a:cs typeface="Open Sans 1"/>
                <a:sym typeface="Open Sans 1"/>
              </a:rPr>
              <a:t>Comer en familia</a:t>
            </a:r>
          </a:p>
          <a:p>
            <a:pPr marL="0" lvl="0" indent="0" algn="l">
              <a:lnSpc>
                <a:spcPts val="2799"/>
              </a:lnSpc>
            </a:pPr>
            <a:r>
              <a:rPr lang="en-US" sz="1999">
                <a:solidFill>
                  <a:srgbClr val="191919"/>
                </a:solidFill>
                <a:latin typeface="Open Sans 1"/>
                <a:ea typeface="Open Sans 1"/>
                <a:cs typeface="Open Sans 1"/>
                <a:sym typeface="Open Sans 1"/>
              </a:rPr>
              <a:t>Realizar actividades recreativas</a:t>
            </a:r>
          </a:p>
          <a:p>
            <a:pPr algn="l">
              <a:lnSpc>
                <a:spcPts val="2799"/>
              </a:lnSpc>
              <a:spcBef>
                <a:spcPct val="0"/>
              </a:spcBef>
            </a:pPr>
            <a:r>
              <a:rPr lang="en-US" sz="1999">
                <a:solidFill>
                  <a:srgbClr val="191919"/>
                </a:solidFill>
                <a:latin typeface="Open Sans 1"/>
                <a:ea typeface="Open Sans 1"/>
                <a:cs typeface="Open Sans 1"/>
                <a:sym typeface="Open Sans 1"/>
              </a:rPr>
              <a:t>Ir a un evento social/cultural</a:t>
            </a:r>
          </a:p>
        </p:txBody>
      </p:sp>
      <p:sp>
        <p:nvSpPr>
          <p:cNvPr id="12" name="TextBox 12"/>
          <p:cNvSpPr txBox="1"/>
          <p:nvPr/>
        </p:nvSpPr>
        <p:spPr>
          <a:xfrm>
            <a:off x="1264048" y="2342196"/>
            <a:ext cx="15759903" cy="1153795"/>
          </a:xfrm>
          <a:prstGeom prst="rect">
            <a:avLst/>
          </a:prstGeom>
        </p:spPr>
        <p:txBody>
          <a:bodyPr lIns="0" tIns="0" rIns="0" bIns="0" rtlCol="0" anchor="t">
            <a:spAutoFit/>
          </a:bodyPr>
          <a:lstStyle/>
          <a:p>
            <a:pPr algn="l">
              <a:lnSpc>
                <a:spcPts val="3079"/>
              </a:lnSpc>
              <a:spcBef>
                <a:spcPct val="0"/>
              </a:spcBef>
            </a:pPr>
            <a:r>
              <a:rPr lang="en-US" sz="2199">
                <a:solidFill>
                  <a:srgbClr val="191919"/>
                </a:solidFill>
                <a:latin typeface="Open Sans 1"/>
                <a:ea typeface="Open Sans 1"/>
                <a:cs typeface="Open Sans 1"/>
                <a:sym typeface="Open Sans 1"/>
              </a:rPr>
              <a:t>Un plan de autocuidado es una estrategia para </a:t>
            </a:r>
            <a:r>
              <a:rPr lang="en-US" sz="2199" b="1">
                <a:solidFill>
                  <a:srgbClr val="2F5B44"/>
                </a:solidFill>
                <a:latin typeface="Open Sans 1 Bold"/>
                <a:ea typeface="Open Sans 1 Bold"/>
                <a:cs typeface="Open Sans 1 Bold"/>
                <a:sym typeface="Open Sans 1 Bold"/>
              </a:rPr>
              <a:t>mejorar tu bienestar físico, mental y emocional.</a:t>
            </a:r>
            <a:r>
              <a:rPr lang="en-US" sz="2199">
                <a:solidFill>
                  <a:srgbClr val="191919"/>
                </a:solidFill>
                <a:latin typeface="Open Sans 1"/>
                <a:ea typeface="Open Sans 1"/>
                <a:cs typeface="Open Sans 1"/>
                <a:sym typeface="Open Sans 1"/>
              </a:rPr>
              <a:t> Para crearlo, </a:t>
            </a:r>
            <a:r>
              <a:rPr lang="en-US" sz="2199" b="1">
                <a:solidFill>
                  <a:srgbClr val="2F5B44"/>
                </a:solidFill>
                <a:latin typeface="Open Sans 1 Bold"/>
                <a:ea typeface="Open Sans 1 Bold"/>
                <a:cs typeface="Open Sans 1 Bold"/>
                <a:sym typeface="Open Sans 1 Bold"/>
              </a:rPr>
              <a:t>identifica tus necesidades, establece metas realistas, elige actividades que te gusten y te ayuden a reducir el estrés, y programa tiempo</a:t>
            </a:r>
            <a:r>
              <a:rPr lang="en-US" sz="2199">
                <a:solidFill>
                  <a:srgbClr val="191919"/>
                </a:solidFill>
                <a:latin typeface="Open Sans 1"/>
                <a:ea typeface="Open Sans 1"/>
                <a:cs typeface="Open Sans 1"/>
                <a:sym typeface="Open Sans 1"/>
              </a:rPr>
              <a:t> para realizarlas regularmente</a:t>
            </a:r>
          </a:p>
        </p:txBody>
      </p:sp>
      <p:sp>
        <p:nvSpPr>
          <p:cNvPr id="13" name="Freeform 13"/>
          <p:cNvSpPr/>
          <p:nvPr/>
        </p:nvSpPr>
        <p:spPr>
          <a:xfrm>
            <a:off x="2860409" y="5720378"/>
            <a:ext cx="217028" cy="205906"/>
          </a:xfrm>
          <a:custGeom>
            <a:avLst/>
            <a:gdLst/>
            <a:ahLst/>
            <a:cxnLst/>
            <a:rect l="l" t="t" r="r" b="b"/>
            <a:pathLst>
              <a:path w="217028" h="205906">
                <a:moveTo>
                  <a:pt x="0" y="0"/>
                </a:moveTo>
                <a:lnTo>
                  <a:pt x="217028" y="0"/>
                </a:lnTo>
                <a:lnTo>
                  <a:pt x="217028" y="205906"/>
                </a:lnTo>
                <a:lnTo>
                  <a:pt x="0" y="205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2860409" y="6078027"/>
            <a:ext cx="217028" cy="205906"/>
          </a:xfrm>
          <a:custGeom>
            <a:avLst/>
            <a:gdLst/>
            <a:ahLst/>
            <a:cxnLst/>
            <a:rect l="l" t="t" r="r" b="b"/>
            <a:pathLst>
              <a:path w="217028" h="205906">
                <a:moveTo>
                  <a:pt x="0" y="0"/>
                </a:moveTo>
                <a:lnTo>
                  <a:pt x="217028" y="0"/>
                </a:lnTo>
                <a:lnTo>
                  <a:pt x="217028" y="205905"/>
                </a:lnTo>
                <a:lnTo>
                  <a:pt x="0" y="205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5"/>
          <p:cNvSpPr/>
          <p:nvPr/>
        </p:nvSpPr>
        <p:spPr>
          <a:xfrm>
            <a:off x="2860409" y="6436332"/>
            <a:ext cx="217028" cy="205906"/>
          </a:xfrm>
          <a:custGeom>
            <a:avLst/>
            <a:gdLst/>
            <a:ahLst/>
            <a:cxnLst/>
            <a:rect l="l" t="t" r="r" b="b"/>
            <a:pathLst>
              <a:path w="217028" h="205906">
                <a:moveTo>
                  <a:pt x="0" y="0"/>
                </a:moveTo>
                <a:lnTo>
                  <a:pt x="217028" y="0"/>
                </a:lnTo>
                <a:lnTo>
                  <a:pt x="217028" y="205906"/>
                </a:lnTo>
                <a:lnTo>
                  <a:pt x="0" y="205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2860409" y="6775970"/>
            <a:ext cx="217028" cy="205906"/>
          </a:xfrm>
          <a:custGeom>
            <a:avLst/>
            <a:gdLst/>
            <a:ahLst/>
            <a:cxnLst/>
            <a:rect l="l" t="t" r="r" b="b"/>
            <a:pathLst>
              <a:path w="217028" h="205906">
                <a:moveTo>
                  <a:pt x="0" y="0"/>
                </a:moveTo>
                <a:lnTo>
                  <a:pt x="217028" y="0"/>
                </a:lnTo>
                <a:lnTo>
                  <a:pt x="217028" y="205906"/>
                </a:lnTo>
                <a:lnTo>
                  <a:pt x="0" y="205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a:off x="2860409" y="7134276"/>
            <a:ext cx="217028" cy="205906"/>
          </a:xfrm>
          <a:custGeom>
            <a:avLst/>
            <a:gdLst/>
            <a:ahLst/>
            <a:cxnLst/>
            <a:rect l="l" t="t" r="r" b="b"/>
            <a:pathLst>
              <a:path w="217028" h="205906">
                <a:moveTo>
                  <a:pt x="0" y="0"/>
                </a:moveTo>
                <a:lnTo>
                  <a:pt x="217028" y="0"/>
                </a:lnTo>
                <a:lnTo>
                  <a:pt x="217028" y="205906"/>
                </a:lnTo>
                <a:lnTo>
                  <a:pt x="0" y="205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a:off x="2860409" y="7492582"/>
            <a:ext cx="217028" cy="205906"/>
          </a:xfrm>
          <a:custGeom>
            <a:avLst/>
            <a:gdLst/>
            <a:ahLst/>
            <a:cxnLst/>
            <a:rect l="l" t="t" r="r" b="b"/>
            <a:pathLst>
              <a:path w="217028" h="205906">
                <a:moveTo>
                  <a:pt x="0" y="0"/>
                </a:moveTo>
                <a:lnTo>
                  <a:pt x="217028" y="0"/>
                </a:lnTo>
                <a:lnTo>
                  <a:pt x="217028" y="205905"/>
                </a:lnTo>
                <a:lnTo>
                  <a:pt x="0" y="205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a:off x="2860409" y="7850887"/>
            <a:ext cx="217028" cy="205906"/>
          </a:xfrm>
          <a:custGeom>
            <a:avLst/>
            <a:gdLst/>
            <a:ahLst/>
            <a:cxnLst/>
            <a:rect l="l" t="t" r="r" b="b"/>
            <a:pathLst>
              <a:path w="217028" h="205906">
                <a:moveTo>
                  <a:pt x="0" y="0"/>
                </a:moveTo>
                <a:lnTo>
                  <a:pt x="217028" y="0"/>
                </a:lnTo>
                <a:lnTo>
                  <a:pt x="217028" y="205906"/>
                </a:lnTo>
                <a:lnTo>
                  <a:pt x="0" y="205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20"/>
          <p:cNvSpPr/>
          <p:nvPr/>
        </p:nvSpPr>
        <p:spPr>
          <a:xfrm>
            <a:off x="10939640" y="5720378"/>
            <a:ext cx="217028" cy="205906"/>
          </a:xfrm>
          <a:custGeom>
            <a:avLst/>
            <a:gdLst/>
            <a:ahLst/>
            <a:cxnLst/>
            <a:rect l="l" t="t" r="r" b="b"/>
            <a:pathLst>
              <a:path w="217028" h="205906">
                <a:moveTo>
                  <a:pt x="0" y="0"/>
                </a:moveTo>
                <a:lnTo>
                  <a:pt x="217028" y="0"/>
                </a:lnTo>
                <a:lnTo>
                  <a:pt x="217028" y="205906"/>
                </a:lnTo>
                <a:lnTo>
                  <a:pt x="0" y="205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Freeform 21"/>
          <p:cNvSpPr/>
          <p:nvPr/>
        </p:nvSpPr>
        <p:spPr>
          <a:xfrm>
            <a:off x="10939640" y="6078027"/>
            <a:ext cx="217028" cy="205906"/>
          </a:xfrm>
          <a:custGeom>
            <a:avLst/>
            <a:gdLst/>
            <a:ahLst/>
            <a:cxnLst/>
            <a:rect l="l" t="t" r="r" b="b"/>
            <a:pathLst>
              <a:path w="217028" h="205906">
                <a:moveTo>
                  <a:pt x="0" y="0"/>
                </a:moveTo>
                <a:lnTo>
                  <a:pt x="217028" y="0"/>
                </a:lnTo>
                <a:lnTo>
                  <a:pt x="217028" y="205905"/>
                </a:lnTo>
                <a:lnTo>
                  <a:pt x="0" y="205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2" name="Freeform 22"/>
          <p:cNvSpPr/>
          <p:nvPr/>
        </p:nvSpPr>
        <p:spPr>
          <a:xfrm>
            <a:off x="10939640" y="6436332"/>
            <a:ext cx="217028" cy="205906"/>
          </a:xfrm>
          <a:custGeom>
            <a:avLst/>
            <a:gdLst/>
            <a:ahLst/>
            <a:cxnLst/>
            <a:rect l="l" t="t" r="r" b="b"/>
            <a:pathLst>
              <a:path w="217028" h="205906">
                <a:moveTo>
                  <a:pt x="0" y="0"/>
                </a:moveTo>
                <a:lnTo>
                  <a:pt x="217028" y="0"/>
                </a:lnTo>
                <a:lnTo>
                  <a:pt x="217028" y="205906"/>
                </a:lnTo>
                <a:lnTo>
                  <a:pt x="0" y="205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23"/>
          <p:cNvSpPr/>
          <p:nvPr/>
        </p:nvSpPr>
        <p:spPr>
          <a:xfrm>
            <a:off x="10939640" y="6775970"/>
            <a:ext cx="217028" cy="205906"/>
          </a:xfrm>
          <a:custGeom>
            <a:avLst/>
            <a:gdLst/>
            <a:ahLst/>
            <a:cxnLst/>
            <a:rect l="l" t="t" r="r" b="b"/>
            <a:pathLst>
              <a:path w="217028" h="205906">
                <a:moveTo>
                  <a:pt x="0" y="0"/>
                </a:moveTo>
                <a:lnTo>
                  <a:pt x="217028" y="0"/>
                </a:lnTo>
                <a:lnTo>
                  <a:pt x="217028" y="205906"/>
                </a:lnTo>
                <a:lnTo>
                  <a:pt x="0" y="205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4" name="Freeform 24"/>
          <p:cNvSpPr/>
          <p:nvPr/>
        </p:nvSpPr>
        <p:spPr>
          <a:xfrm>
            <a:off x="10939640" y="7134276"/>
            <a:ext cx="217028" cy="205906"/>
          </a:xfrm>
          <a:custGeom>
            <a:avLst/>
            <a:gdLst/>
            <a:ahLst/>
            <a:cxnLst/>
            <a:rect l="l" t="t" r="r" b="b"/>
            <a:pathLst>
              <a:path w="217028" h="205906">
                <a:moveTo>
                  <a:pt x="0" y="0"/>
                </a:moveTo>
                <a:lnTo>
                  <a:pt x="217028" y="0"/>
                </a:lnTo>
                <a:lnTo>
                  <a:pt x="217028" y="205906"/>
                </a:lnTo>
                <a:lnTo>
                  <a:pt x="0" y="205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386330" y="2388133"/>
            <a:ext cx="7155738" cy="0"/>
          </a:xfrm>
          <a:prstGeom prst="line">
            <a:avLst/>
          </a:prstGeom>
          <a:ln w="57150" cap="rnd">
            <a:solidFill>
              <a:srgbClr val="2F5B44"/>
            </a:solidFill>
            <a:prstDash val="solid"/>
            <a:headEnd type="none" w="sm" len="sm"/>
            <a:tailEnd type="none" w="sm" len="sm"/>
          </a:ln>
        </p:spPr>
      </p:sp>
      <p:grpSp>
        <p:nvGrpSpPr>
          <p:cNvPr id="3" name="Group 3"/>
          <p:cNvGrpSpPr/>
          <p:nvPr/>
        </p:nvGrpSpPr>
        <p:grpSpPr>
          <a:xfrm>
            <a:off x="1405740" y="1028700"/>
            <a:ext cx="5037120" cy="834390"/>
            <a:chOff x="0" y="0"/>
            <a:chExt cx="6716160" cy="1112520"/>
          </a:xfrm>
        </p:grpSpPr>
        <p:sp>
          <p:nvSpPr>
            <p:cNvPr id="4" name="TextBox 4"/>
            <p:cNvSpPr txBox="1"/>
            <p:nvPr/>
          </p:nvSpPr>
          <p:spPr>
            <a:xfrm>
              <a:off x="0" y="-28575"/>
              <a:ext cx="6716160" cy="532342"/>
            </a:xfrm>
            <a:prstGeom prst="rect">
              <a:avLst/>
            </a:prstGeom>
          </p:spPr>
          <p:txBody>
            <a:bodyPr lIns="0" tIns="0" rIns="0" bIns="0" rtlCol="0" anchor="t">
              <a:spAutoFit/>
            </a:bodyPr>
            <a:lstStyle/>
            <a:p>
              <a:pPr marL="0" lvl="0" indent="0" algn="l">
                <a:lnSpc>
                  <a:spcPts val="3250"/>
                </a:lnSpc>
              </a:pPr>
              <a:r>
                <a:rPr lang="en-US" sz="2500" b="1" u="none" spc="-75">
                  <a:solidFill>
                    <a:srgbClr val="FFFFFF"/>
                  </a:solidFill>
                  <a:latin typeface="Open Sans 2 Bold"/>
                  <a:ea typeface="Open Sans 2 Bold"/>
                  <a:cs typeface="Open Sans 2 Bold"/>
                  <a:sym typeface="Open Sans 2 Bold"/>
                </a:rPr>
                <a:t>Contratar a más médicos.</a:t>
              </a:r>
            </a:p>
          </p:txBody>
        </p:sp>
        <p:sp>
          <p:nvSpPr>
            <p:cNvPr id="5" name="TextBox 5"/>
            <p:cNvSpPr txBox="1"/>
            <p:nvPr/>
          </p:nvSpPr>
          <p:spPr>
            <a:xfrm>
              <a:off x="0" y="725805"/>
              <a:ext cx="6716160" cy="386715"/>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Open Sans 1"/>
                  <a:ea typeface="Open Sans 1"/>
                  <a:cs typeface="Open Sans 1"/>
                  <a:sym typeface="Open Sans 1"/>
                </a:rPr>
                <a:t>Nuestro enfoque prioritario.</a:t>
              </a:r>
            </a:p>
          </p:txBody>
        </p:sp>
      </p:grpSp>
      <p:sp>
        <p:nvSpPr>
          <p:cNvPr id="6" name="AutoShape 6"/>
          <p:cNvSpPr/>
          <p:nvPr/>
        </p:nvSpPr>
        <p:spPr>
          <a:xfrm>
            <a:off x="0" y="0"/>
            <a:ext cx="7848600" cy="1984917"/>
          </a:xfrm>
          <a:prstGeom prst="rect">
            <a:avLst/>
          </a:prstGeom>
          <a:solidFill>
            <a:srgbClr val="2F5B44"/>
          </a:solidFill>
        </p:spPr>
      </p:sp>
      <p:sp>
        <p:nvSpPr>
          <p:cNvPr id="7" name="Freeform 7"/>
          <p:cNvSpPr/>
          <p:nvPr/>
        </p:nvSpPr>
        <p:spPr>
          <a:xfrm>
            <a:off x="0" y="1984917"/>
            <a:ext cx="7848600" cy="8367860"/>
          </a:xfrm>
          <a:custGeom>
            <a:avLst/>
            <a:gdLst/>
            <a:ahLst/>
            <a:cxnLst/>
            <a:rect l="l" t="t" r="r" b="b"/>
            <a:pathLst>
              <a:path w="7848600" h="8367860">
                <a:moveTo>
                  <a:pt x="0" y="0"/>
                </a:moveTo>
                <a:lnTo>
                  <a:pt x="7848600" y="0"/>
                </a:lnTo>
                <a:lnTo>
                  <a:pt x="7848600" y="8367860"/>
                </a:lnTo>
                <a:lnTo>
                  <a:pt x="0" y="8367860"/>
                </a:lnTo>
                <a:lnTo>
                  <a:pt x="0" y="0"/>
                </a:lnTo>
                <a:close/>
              </a:path>
            </a:pathLst>
          </a:custGeom>
          <a:blipFill>
            <a:blip r:embed="rId2"/>
            <a:stretch>
              <a:fillRect r="-60023"/>
            </a:stretch>
          </a:blipFill>
        </p:spPr>
      </p:sp>
      <p:sp>
        <p:nvSpPr>
          <p:cNvPr id="8" name="Freeform 8"/>
          <p:cNvSpPr/>
          <p:nvPr/>
        </p:nvSpPr>
        <p:spPr>
          <a:xfrm>
            <a:off x="9619911" y="2792946"/>
            <a:ext cx="343578" cy="343578"/>
          </a:xfrm>
          <a:custGeom>
            <a:avLst/>
            <a:gdLst/>
            <a:ahLst/>
            <a:cxnLst/>
            <a:rect l="l" t="t" r="r" b="b"/>
            <a:pathLst>
              <a:path w="343578" h="343578">
                <a:moveTo>
                  <a:pt x="0" y="0"/>
                </a:moveTo>
                <a:lnTo>
                  <a:pt x="343578" y="0"/>
                </a:lnTo>
                <a:lnTo>
                  <a:pt x="343578" y="343578"/>
                </a:lnTo>
                <a:lnTo>
                  <a:pt x="0" y="3435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9386330" y="1221647"/>
            <a:ext cx="7155738" cy="763270"/>
          </a:xfrm>
          <a:prstGeom prst="rect">
            <a:avLst/>
          </a:prstGeom>
        </p:spPr>
        <p:txBody>
          <a:bodyPr lIns="0" tIns="0" rIns="0" bIns="0" rtlCol="0" anchor="t">
            <a:spAutoFit/>
          </a:bodyPr>
          <a:lstStyle/>
          <a:p>
            <a:pPr algn="l">
              <a:lnSpc>
                <a:spcPts val="3079"/>
              </a:lnSpc>
            </a:pPr>
            <a:r>
              <a:rPr lang="en-US" sz="2199">
                <a:solidFill>
                  <a:srgbClr val="191919"/>
                </a:solidFill>
                <a:latin typeface="Open Sans 1"/>
                <a:ea typeface="Open Sans 1"/>
                <a:cs typeface="Open Sans 1"/>
                <a:sym typeface="Open Sans 1"/>
              </a:rPr>
              <a:t>Mi estado emocional predominante fue:_______________</a:t>
            </a:r>
          </a:p>
          <a:p>
            <a:pPr algn="l">
              <a:lnSpc>
                <a:spcPts val="3079"/>
              </a:lnSpc>
              <a:spcBef>
                <a:spcPct val="0"/>
              </a:spcBef>
            </a:pPr>
            <a:r>
              <a:rPr lang="en-US" sz="2199">
                <a:solidFill>
                  <a:srgbClr val="191919"/>
                </a:solidFill>
                <a:latin typeface="Open Sans 1"/>
                <a:ea typeface="Open Sans 1"/>
                <a:cs typeface="Open Sans 1"/>
                <a:sym typeface="Open Sans 1"/>
              </a:rPr>
              <a:t>El motivo es/fue:_______________________________________</a:t>
            </a:r>
          </a:p>
        </p:txBody>
      </p:sp>
      <p:sp>
        <p:nvSpPr>
          <p:cNvPr id="10" name="TextBox 10"/>
          <p:cNvSpPr txBox="1"/>
          <p:nvPr/>
        </p:nvSpPr>
        <p:spPr>
          <a:xfrm>
            <a:off x="9619911" y="8690293"/>
            <a:ext cx="6922157" cy="1102677"/>
          </a:xfrm>
          <a:prstGeom prst="rect">
            <a:avLst/>
          </a:prstGeom>
        </p:spPr>
        <p:txBody>
          <a:bodyPr lIns="0" tIns="0" rIns="0" bIns="0" rtlCol="0" anchor="t">
            <a:spAutoFit/>
          </a:bodyPr>
          <a:lstStyle/>
          <a:p>
            <a:pPr marL="361635" lvl="1" indent="-180818" algn="l">
              <a:lnSpc>
                <a:spcPts val="2177"/>
              </a:lnSpc>
              <a:buFont typeface="Arial"/>
              <a:buChar char="•"/>
            </a:pPr>
            <a:r>
              <a:rPr lang="en-US" sz="1675" b="1" i="1" spc="-50">
                <a:solidFill>
                  <a:srgbClr val="191919"/>
                </a:solidFill>
                <a:latin typeface="Open Sans 2 Bold Italics"/>
                <a:ea typeface="Open Sans 2 Bold Italics"/>
                <a:cs typeface="Open Sans 2 Bold Italics"/>
                <a:sym typeface="Open Sans 2 Bold Italics"/>
              </a:rPr>
              <a:t>Si tu estado emocional predominante no te deja ser funcional por mas de 3 días contacta a tus redes de apoyo y/o terapeuta.</a:t>
            </a:r>
          </a:p>
          <a:p>
            <a:pPr marL="361635" lvl="1" indent="-180818" algn="l">
              <a:lnSpc>
                <a:spcPts val="2177"/>
              </a:lnSpc>
              <a:buFont typeface="Arial"/>
              <a:buChar char="•"/>
            </a:pPr>
            <a:r>
              <a:rPr lang="en-US" sz="1675" b="1" i="1" spc="-50">
                <a:solidFill>
                  <a:srgbClr val="191919"/>
                </a:solidFill>
                <a:latin typeface="Open Sans 2 Bold Italics"/>
                <a:ea typeface="Open Sans 2 Bold Italics"/>
                <a:cs typeface="Open Sans 2 Bold Italics"/>
                <a:sym typeface="Open Sans 2 Bold Italics"/>
              </a:rPr>
              <a:t>En caso de no tener 3 palomitas o mas, contacta a tus redes de apoyo y/o terapeuta.</a:t>
            </a:r>
          </a:p>
        </p:txBody>
      </p:sp>
      <p:sp>
        <p:nvSpPr>
          <p:cNvPr id="11" name="TextBox 11"/>
          <p:cNvSpPr txBox="1"/>
          <p:nvPr/>
        </p:nvSpPr>
        <p:spPr>
          <a:xfrm>
            <a:off x="10197070" y="2754846"/>
            <a:ext cx="6344999" cy="5059045"/>
          </a:xfrm>
          <a:prstGeom prst="rect">
            <a:avLst/>
          </a:prstGeom>
        </p:spPr>
        <p:txBody>
          <a:bodyPr lIns="0" tIns="0" rIns="0" bIns="0" rtlCol="0" anchor="t">
            <a:spAutoFit/>
          </a:bodyPr>
          <a:lstStyle/>
          <a:p>
            <a:pPr algn="l">
              <a:lnSpc>
                <a:spcPts val="3079"/>
              </a:lnSpc>
            </a:pPr>
            <a:r>
              <a:rPr lang="en-US" sz="2199">
                <a:solidFill>
                  <a:srgbClr val="191919"/>
                </a:solidFill>
                <a:latin typeface="Open Sans 1"/>
                <a:ea typeface="Open Sans 1"/>
                <a:cs typeface="Open Sans 1"/>
                <a:sym typeface="Open Sans 1"/>
              </a:rPr>
              <a:t>Cuando duermo si descanso</a:t>
            </a:r>
          </a:p>
          <a:p>
            <a:pPr algn="l">
              <a:lnSpc>
                <a:spcPts val="3079"/>
              </a:lnSpc>
            </a:pPr>
            <a:endParaRPr lang="en-US" sz="2199">
              <a:solidFill>
                <a:srgbClr val="191919"/>
              </a:solidFill>
              <a:latin typeface="Open Sans 1"/>
              <a:ea typeface="Open Sans 1"/>
              <a:cs typeface="Open Sans 1"/>
              <a:sym typeface="Open Sans 1"/>
            </a:endParaRPr>
          </a:p>
          <a:p>
            <a:pPr algn="l">
              <a:lnSpc>
                <a:spcPts val="3079"/>
              </a:lnSpc>
            </a:pPr>
            <a:r>
              <a:rPr lang="en-US" sz="2199">
                <a:solidFill>
                  <a:srgbClr val="191919"/>
                </a:solidFill>
                <a:latin typeface="Open Sans 1"/>
                <a:ea typeface="Open Sans 1"/>
                <a:cs typeface="Open Sans 1"/>
                <a:sym typeface="Open Sans 1"/>
              </a:rPr>
              <a:t>Hago 3 comidas al día</a:t>
            </a:r>
          </a:p>
          <a:p>
            <a:pPr algn="l">
              <a:lnSpc>
                <a:spcPts val="3079"/>
              </a:lnSpc>
            </a:pPr>
            <a:r>
              <a:rPr lang="en-US" sz="2199">
                <a:solidFill>
                  <a:srgbClr val="191919"/>
                </a:solidFill>
                <a:latin typeface="Open Sans 1"/>
                <a:ea typeface="Open Sans 1"/>
                <a:cs typeface="Open Sans 1"/>
                <a:sym typeface="Open Sans 1"/>
              </a:rPr>
              <a:t> </a:t>
            </a:r>
          </a:p>
          <a:p>
            <a:pPr algn="l">
              <a:lnSpc>
                <a:spcPts val="3079"/>
              </a:lnSpc>
            </a:pPr>
            <a:r>
              <a:rPr lang="en-US" sz="2199">
                <a:solidFill>
                  <a:srgbClr val="191919"/>
                </a:solidFill>
                <a:latin typeface="Open Sans 1"/>
                <a:ea typeface="Open Sans 1"/>
                <a:cs typeface="Open Sans 1"/>
                <a:sym typeface="Open Sans 1"/>
              </a:rPr>
              <a:t>Tengo momentos recreativos y/o de ejercicio</a:t>
            </a:r>
          </a:p>
          <a:p>
            <a:pPr algn="l">
              <a:lnSpc>
                <a:spcPts val="3079"/>
              </a:lnSpc>
            </a:pPr>
            <a:endParaRPr lang="en-US" sz="2199">
              <a:solidFill>
                <a:srgbClr val="191919"/>
              </a:solidFill>
              <a:latin typeface="Open Sans 1"/>
              <a:ea typeface="Open Sans 1"/>
              <a:cs typeface="Open Sans 1"/>
              <a:sym typeface="Open Sans 1"/>
            </a:endParaRPr>
          </a:p>
          <a:p>
            <a:pPr algn="l">
              <a:lnSpc>
                <a:spcPts val="3079"/>
              </a:lnSpc>
            </a:pPr>
            <a:r>
              <a:rPr lang="en-US" sz="2199">
                <a:solidFill>
                  <a:srgbClr val="191919"/>
                </a:solidFill>
                <a:latin typeface="Open Sans 1"/>
                <a:ea typeface="Open Sans 1"/>
                <a:cs typeface="Open Sans 1"/>
                <a:sym typeface="Open Sans 1"/>
              </a:rPr>
              <a:t>Fui consciente de mi cuidado personal</a:t>
            </a:r>
          </a:p>
          <a:p>
            <a:pPr algn="l">
              <a:lnSpc>
                <a:spcPts val="3079"/>
              </a:lnSpc>
            </a:pPr>
            <a:endParaRPr lang="en-US" sz="2199">
              <a:solidFill>
                <a:srgbClr val="191919"/>
              </a:solidFill>
              <a:latin typeface="Open Sans 1"/>
              <a:ea typeface="Open Sans 1"/>
              <a:cs typeface="Open Sans 1"/>
              <a:sym typeface="Open Sans 1"/>
            </a:endParaRPr>
          </a:p>
          <a:p>
            <a:pPr algn="l">
              <a:lnSpc>
                <a:spcPts val="3079"/>
              </a:lnSpc>
            </a:pPr>
            <a:r>
              <a:rPr lang="en-US" sz="2199">
                <a:solidFill>
                  <a:srgbClr val="191919"/>
                </a:solidFill>
                <a:latin typeface="Open Sans 1"/>
                <a:ea typeface="Open Sans 1"/>
                <a:cs typeface="Open Sans 1"/>
                <a:sym typeface="Open Sans 1"/>
              </a:rPr>
              <a:t>Socialice </a:t>
            </a:r>
          </a:p>
          <a:p>
            <a:pPr algn="l">
              <a:lnSpc>
                <a:spcPts val="3079"/>
              </a:lnSpc>
            </a:pPr>
            <a:endParaRPr lang="en-US" sz="2199">
              <a:solidFill>
                <a:srgbClr val="191919"/>
              </a:solidFill>
              <a:latin typeface="Open Sans 1"/>
              <a:ea typeface="Open Sans 1"/>
              <a:cs typeface="Open Sans 1"/>
              <a:sym typeface="Open Sans 1"/>
            </a:endParaRPr>
          </a:p>
          <a:p>
            <a:pPr algn="l">
              <a:lnSpc>
                <a:spcPts val="3079"/>
              </a:lnSpc>
            </a:pPr>
            <a:r>
              <a:rPr lang="en-US" sz="2199">
                <a:solidFill>
                  <a:srgbClr val="191919"/>
                </a:solidFill>
                <a:latin typeface="Open Sans 1"/>
                <a:ea typeface="Open Sans 1"/>
                <a:cs typeface="Open Sans 1"/>
                <a:sym typeface="Open Sans 1"/>
              </a:rPr>
              <a:t>Contacte a mis redes de apoyo</a:t>
            </a:r>
          </a:p>
          <a:p>
            <a:pPr algn="l">
              <a:lnSpc>
                <a:spcPts val="3079"/>
              </a:lnSpc>
            </a:pPr>
            <a:r>
              <a:rPr lang="en-US" sz="2199">
                <a:solidFill>
                  <a:srgbClr val="191919"/>
                </a:solidFill>
                <a:latin typeface="Open Sans 1"/>
                <a:ea typeface="Open Sans 1"/>
                <a:cs typeface="Open Sans 1"/>
                <a:sym typeface="Open Sans 1"/>
              </a:rPr>
              <a:t> </a:t>
            </a:r>
          </a:p>
          <a:p>
            <a:pPr algn="l">
              <a:lnSpc>
                <a:spcPts val="3079"/>
              </a:lnSpc>
              <a:spcBef>
                <a:spcPct val="0"/>
              </a:spcBef>
            </a:pPr>
            <a:r>
              <a:rPr lang="en-US" sz="2199">
                <a:solidFill>
                  <a:srgbClr val="191919"/>
                </a:solidFill>
                <a:latin typeface="Open Sans 1"/>
                <a:ea typeface="Open Sans 1"/>
                <a:cs typeface="Open Sans 1"/>
                <a:sym typeface="Open Sans 1"/>
              </a:rPr>
              <a:t>Tuve tiempo para mi</a:t>
            </a:r>
          </a:p>
        </p:txBody>
      </p:sp>
      <p:grpSp>
        <p:nvGrpSpPr>
          <p:cNvPr id="12" name="Group 12"/>
          <p:cNvGrpSpPr/>
          <p:nvPr/>
        </p:nvGrpSpPr>
        <p:grpSpPr>
          <a:xfrm>
            <a:off x="1028700" y="531279"/>
            <a:ext cx="5659199" cy="1129031"/>
            <a:chOff x="0" y="0"/>
            <a:chExt cx="7545598" cy="1505374"/>
          </a:xfrm>
        </p:grpSpPr>
        <p:sp>
          <p:nvSpPr>
            <p:cNvPr id="13" name="TextBox 13"/>
            <p:cNvSpPr txBox="1"/>
            <p:nvPr/>
          </p:nvSpPr>
          <p:spPr>
            <a:xfrm>
              <a:off x="0" y="-28575"/>
              <a:ext cx="7545598" cy="637752"/>
            </a:xfrm>
            <a:prstGeom prst="rect">
              <a:avLst/>
            </a:prstGeom>
          </p:spPr>
          <p:txBody>
            <a:bodyPr lIns="0" tIns="0" rIns="0" bIns="0" rtlCol="0" anchor="t">
              <a:spAutoFit/>
            </a:bodyPr>
            <a:lstStyle/>
            <a:p>
              <a:pPr marL="0" lvl="0" indent="0" algn="l">
                <a:lnSpc>
                  <a:spcPts val="3932"/>
                </a:lnSpc>
              </a:pPr>
              <a:r>
                <a:rPr lang="en-US" sz="3024" b="1" spc="-90">
                  <a:solidFill>
                    <a:srgbClr val="FFFFFF"/>
                  </a:solidFill>
                  <a:latin typeface="Open Sans 2 Bold"/>
                  <a:ea typeface="Open Sans 2 Bold"/>
                  <a:cs typeface="Open Sans 2 Bold"/>
                  <a:sym typeface="Open Sans 2 Bold"/>
                </a:rPr>
                <a:t>Check list quincenal:</a:t>
              </a:r>
            </a:p>
          </p:txBody>
        </p:sp>
        <p:sp>
          <p:nvSpPr>
            <p:cNvPr id="14" name="TextBox 14"/>
            <p:cNvSpPr txBox="1"/>
            <p:nvPr/>
          </p:nvSpPr>
          <p:spPr>
            <a:xfrm>
              <a:off x="0" y="1021081"/>
              <a:ext cx="7545598" cy="484294"/>
            </a:xfrm>
            <a:prstGeom prst="rect">
              <a:avLst/>
            </a:prstGeom>
          </p:spPr>
          <p:txBody>
            <a:bodyPr lIns="0" tIns="0" rIns="0" bIns="0" rtlCol="0" anchor="t">
              <a:spAutoFit/>
            </a:bodyPr>
            <a:lstStyle/>
            <a:p>
              <a:pPr algn="l">
                <a:lnSpc>
                  <a:spcPts val="3079"/>
                </a:lnSpc>
                <a:spcBef>
                  <a:spcPct val="0"/>
                </a:spcBef>
              </a:pPr>
              <a:r>
                <a:rPr lang="en-US" sz="2199">
                  <a:solidFill>
                    <a:srgbClr val="FFFFFF"/>
                  </a:solidFill>
                  <a:latin typeface="Open Sans 1"/>
                  <a:ea typeface="Open Sans 1"/>
                  <a:cs typeface="Open Sans 1"/>
                  <a:sym typeface="Open Sans 1"/>
                </a:rPr>
                <a:t>En los últimos 15 días:</a:t>
              </a:r>
            </a:p>
          </p:txBody>
        </p:sp>
      </p:grpSp>
      <p:sp>
        <p:nvSpPr>
          <p:cNvPr id="15" name="Freeform 15"/>
          <p:cNvSpPr/>
          <p:nvPr/>
        </p:nvSpPr>
        <p:spPr>
          <a:xfrm>
            <a:off x="9619911" y="3536574"/>
            <a:ext cx="343578" cy="343578"/>
          </a:xfrm>
          <a:custGeom>
            <a:avLst/>
            <a:gdLst/>
            <a:ahLst/>
            <a:cxnLst/>
            <a:rect l="l" t="t" r="r" b="b"/>
            <a:pathLst>
              <a:path w="343578" h="343578">
                <a:moveTo>
                  <a:pt x="0" y="0"/>
                </a:moveTo>
                <a:lnTo>
                  <a:pt x="343578" y="0"/>
                </a:lnTo>
                <a:lnTo>
                  <a:pt x="343578" y="343577"/>
                </a:lnTo>
                <a:lnTo>
                  <a:pt x="0" y="3435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9619911" y="4418639"/>
            <a:ext cx="343578" cy="343578"/>
          </a:xfrm>
          <a:custGeom>
            <a:avLst/>
            <a:gdLst/>
            <a:ahLst/>
            <a:cxnLst/>
            <a:rect l="l" t="t" r="r" b="b"/>
            <a:pathLst>
              <a:path w="343578" h="343578">
                <a:moveTo>
                  <a:pt x="0" y="0"/>
                </a:moveTo>
                <a:lnTo>
                  <a:pt x="343578" y="0"/>
                </a:lnTo>
                <a:lnTo>
                  <a:pt x="343578" y="343578"/>
                </a:lnTo>
                <a:lnTo>
                  <a:pt x="0" y="3435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a:off x="9619911" y="5131630"/>
            <a:ext cx="343578" cy="343578"/>
          </a:xfrm>
          <a:custGeom>
            <a:avLst/>
            <a:gdLst/>
            <a:ahLst/>
            <a:cxnLst/>
            <a:rect l="l" t="t" r="r" b="b"/>
            <a:pathLst>
              <a:path w="343578" h="343578">
                <a:moveTo>
                  <a:pt x="0" y="0"/>
                </a:moveTo>
                <a:lnTo>
                  <a:pt x="343578" y="0"/>
                </a:lnTo>
                <a:lnTo>
                  <a:pt x="343578" y="343577"/>
                </a:lnTo>
                <a:lnTo>
                  <a:pt x="0" y="3435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a:off x="9619911" y="5922882"/>
            <a:ext cx="343578" cy="343578"/>
          </a:xfrm>
          <a:custGeom>
            <a:avLst/>
            <a:gdLst/>
            <a:ahLst/>
            <a:cxnLst/>
            <a:rect l="l" t="t" r="r" b="b"/>
            <a:pathLst>
              <a:path w="343578" h="343578">
                <a:moveTo>
                  <a:pt x="0" y="0"/>
                </a:moveTo>
                <a:lnTo>
                  <a:pt x="343578" y="0"/>
                </a:lnTo>
                <a:lnTo>
                  <a:pt x="343578" y="343578"/>
                </a:lnTo>
                <a:lnTo>
                  <a:pt x="0" y="3435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a:off x="9619911" y="6714135"/>
            <a:ext cx="343578" cy="343578"/>
          </a:xfrm>
          <a:custGeom>
            <a:avLst/>
            <a:gdLst/>
            <a:ahLst/>
            <a:cxnLst/>
            <a:rect l="l" t="t" r="r" b="b"/>
            <a:pathLst>
              <a:path w="343578" h="343578">
                <a:moveTo>
                  <a:pt x="0" y="0"/>
                </a:moveTo>
                <a:lnTo>
                  <a:pt x="343578" y="0"/>
                </a:lnTo>
                <a:lnTo>
                  <a:pt x="343578" y="343578"/>
                </a:lnTo>
                <a:lnTo>
                  <a:pt x="0" y="3435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20"/>
          <p:cNvSpPr/>
          <p:nvPr/>
        </p:nvSpPr>
        <p:spPr>
          <a:xfrm>
            <a:off x="9619911" y="7470313"/>
            <a:ext cx="343578" cy="343578"/>
          </a:xfrm>
          <a:custGeom>
            <a:avLst/>
            <a:gdLst/>
            <a:ahLst/>
            <a:cxnLst/>
            <a:rect l="l" t="t" r="r" b="b"/>
            <a:pathLst>
              <a:path w="343578" h="343578">
                <a:moveTo>
                  <a:pt x="0" y="0"/>
                </a:moveTo>
                <a:lnTo>
                  <a:pt x="343578" y="0"/>
                </a:lnTo>
                <a:lnTo>
                  <a:pt x="343578" y="343578"/>
                </a:lnTo>
                <a:lnTo>
                  <a:pt x="0" y="3435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sp>
      <p:sp>
        <p:nvSpPr>
          <p:cNvPr id="3" name="TextBox 3"/>
          <p:cNvSpPr txBox="1"/>
          <p:nvPr/>
        </p:nvSpPr>
        <p:spPr>
          <a:xfrm>
            <a:off x="4402903" y="4562475"/>
            <a:ext cx="9482193" cy="1152525"/>
          </a:xfrm>
          <a:prstGeom prst="rect">
            <a:avLst/>
          </a:prstGeom>
        </p:spPr>
        <p:txBody>
          <a:bodyPr lIns="0" tIns="0" rIns="0" bIns="0" rtlCol="0" anchor="t">
            <a:spAutoFit/>
          </a:bodyPr>
          <a:lstStyle/>
          <a:p>
            <a:pPr algn="ctr">
              <a:lnSpc>
                <a:spcPts val="9000"/>
              </a:lnSpc>
            </a:pPr>
            <a:r>
              <a:rPr lang="en-US" sz="7500">
                <a:solidFill>
                  <a:srgbClr val="FFFFFF"/>
                </a:solidFill>
                <a:latin typeface="Open Sans 1"/>
                <a:ea typeface="Open Sans 1"/>
                <a:cs typeface="Open Sans 1"/>
                <a:sym typeface="Open Sans 1"/>
              </a:rPr>
              <a:t>Crianza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69C21327-B63D-C1E2-3C94-3AC7579274C1}"/>
              </a:ext>
            </a:extLst>
          </p:cNvPr>
          <p:cNvGraphicFramePr/>
          <p:nvPr>
            <p:extLst>
              <p:ext uri="{D42A27DB-BD31-4B8C-83A1-F6EECF244321}">
                <p14:modId xmlns:p14="http://schemas.microsoft.com/office/powerpoint/2010/main" val="2404061317"/>
              </p:ext>
            </p:extLst>
          </p:nvPr>
        </p:nvGraphicFramePr>
        <p:xfrm>
          <a:off x="762000" y="3009900"/>
          <a:ext cx="9067800" cy="6451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6">
            <a:extLst>
              <a:ext uri="{FF2B5EF4-FFF2-40B4-BE49-F238E27FC236}">
                <a16:creationId xmlns:a16="http://schemas.microsoft.com/office/drawing/2014/main" id="{57D62357-BAC0-6F6B-C57C-B7F2A578FD06}"/>
              </a:ext>
            </a:extLst>
          </p:cNvPr>
          <p:cNvSpPr txBox="1"/>
          <p:nvPr/>
        </p:nvSpPr>
        <p:spPr>
          <a:xfrm>
            <a:off x="1685925" y="647700"/>
            <a:ext cx="7219950" cy="1510542"/>
          </a:xfrm>
          <a:prstGeom prst="rect">
            <a:avLst/>
          </a:prstGeom>
        </p:spPr>
        <p:txBody>
          <a:bodyPr wrap="square" lIns="0" tIns="0" rIns="0" bIns="0" rtlCol="0" anchor="t">
            <a:spAutoFit/>
          </a:bodyPr>
          <a:lstStyle/>
          <a:p>
            <a:pPr algn="ctr">
              <a:lnSpc>
                <a:spcPts val="6159"/>
              </a:lnSpc>
            </a:pPr>
            <a:r>
              <a:rPr lang="es-MX" sz="3600" dirty="0">
                <a:solidFill>
                  <a:srgbClr val="191919"/>
                </a:solidFill>
                <a:latin typeface="Open Sans 1"/>
                <a:ea typeface="Open Sans 1"/>
                <a:cs typeface="Open Sans 1"/>
                <a:sym typeface="Open Sans 1"/>
              </a:rPr>
              <a:t>¿Te sientes en confianza para hablar con tus papás?</a:t>
            </a:r>
            <a:endParaRPr lang="en-US" sz="3600" dirty="0">
              <a:solidFill>
                <a:srgbClr val="191919"/>
              </a:solidFill>
              <a:latin typeface="Open Sans 1"/>
              <a:ea typeface="Open Sans 1"/>
              <a:cs typeface="Open Sans 1"/>
              <a:sym typeface="Open Sans 1"/>
            </a:endParaRPr>
          </a:p>
        </p:txBody>
      </p:sp>
      <p:graphicFrame>
        <p:nvGraphicFramePr>
          <p:cNvPr id="8" name="Gráfico 7">
            <a:extLst>
              <a:ext uri="{FF2B5EF4-FFF2-40B4-BE49-F238E27FC236}">
                <a16:creationId xmlns:a16="http://schemas.microsoft.com/office/drawing/2014/main" id="{84503F3F-9C73-9EDC-FFC1-50A8294353A9}"/>
              </a:ext>
            </a:extLst>
          </p:cNvPr>
          <p:cNvGraphicFramePr/>
          <p:nvPr>
            <p:extLst>
              <p:ext uri="{D42A27DB-BD31-4B8C-83A1-F6EECF244321}">
                <p14:modId xmlns:p14="http://schemas.microsoft.com/office/powerpoint/2010/main" val="4081337403"/>
              </p:ext>
            </p:extLst>
          </p:nvPr>
        </p:nvGraphicFramePr>
        <p:xfrm>
          <a:off x="9825037" y="3289300"/>
          <a:ext cx="7848600" cy="58928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6">
            <a:extLst>
              <a:ext uri="{FF2B5EF4-FFF2-40B4-BE49-F238E27FC236}">
                <a16:creationId xmlns:a16="http://schemas.microsoft.com/office/drawing/2014/main" id="{288F2ECB-FD00-89A7-224E-5A0E4EF98C16}"/>
              </a:ext>
            </a:extLst>
          </p:cNvPr>
          <p:cNvSpPr txBox="1"/>
          <p:nvPr/>
        </p:nvSpPr>
        <p:spPr>
          <a:xfrm>
            <a:off x="10139362" y="647700"/>
            <a:ext cx="7219950" cy="1510542"/>
          </a:xfrm>
          <a:prstGeom prst="rect">
            <a:avLst/>
          </a:prstGeom>
        </p:spPr>
        <p:txBody>
          <a:bodyPr wrap="square" lIns="0" tIns="0" rIns="0" bIns="0" rtlCol="0" anchor="t">
            <a:spAutoFit/>
          </a:bodyPr>
          <a:lstStyle/>
          <a:p>
            <a:pPr algn="ctr">
              <a:lnSpc>
                <a:spcPts val="6159"/>
              </a:lnSpc>
            </a:pPr>
            <a:r>
              <a:rPr lang="es-MX" sz="3600" dirty="0">
                <a:solidFill>
                  <a:srgbClr val="191919"/>
                </a:solidFill>
                <a:latin typeface="Open Sans 1"/>
                <a:ea typeface="Open Sans 1"/>
                <a:cs typeface="Open Sans 1"/>
                <a:sym typeface="Open Sans 1"/>
              </a:rPr>
              <a:t>¿Con quien sientes mas confianza para hablar?</a:t>
            </a:r>
            <a:endParaRPr lang="en-US" sz="3600" dirty="0">
              <a:solidFill>
                <a:srgbClr val="191919"/>
              </a:solidFill>
              <a:latin typeface="Open Sans 1"/>
              <a:ea typeface="Open Sans 1"/>
              <a:cs typeface="Open Sans 1"/>
              <a:sym typeface="Open Sans 1"/>
            </a:endParaRPr>
          </a:p>
        </p:txBody>
      </p:sp>
      <p:sp>
        <p:nvSpPr>
          <p:cNvPr id="10" name="CuadroTexto 9">
            <a:extLst>
              <a:ext uri="{FF2B5EF4-FFF2-40B4-BE49-F238E27FC236}">
                <a16:creationId xmlns:a16="http://schemas.microsoft.com/office/drawing/2014/main" id="{553757C5-FA98-340C-21F9-034633F48EBE}"/>
              </a:ext>
            </a:extLst>
          </p:cNvPr>
          <p:cNvSpPr txBox="1"/>
          <p:nvPr/>
        </p:nvSpPr>
        <p:spPr>
          <a:xfrm>
            <a:off x="1828800" y="3619500"/>
            <a:ext cx="828675" cy="400110"/>
          </a:xfrm>
          <a:prstGeom prst="rect">
            <a:avLst/>
          </a:prstGeom>
          <a:noFill/>
        </p:spPr>
        <p:txBody>
          <a:bodyPr wrap="square" rtlCol="0">
            <a:spAutoFit/>
          </a:bodyPr>
          <a:lstStyle/>
          <a:p>
            <a:r>
              <a:rPr lang="es-MX" sz="2000" b="1" dirty="0"/>
              <a:t>51%</a:t>
            </a:r>
          </a:p>
        </p:txBody>
      </p:sp>
      <p:sp>
        <p:nvSpPr>
          <p:cNvPr id="11" name="CuadroTexto 10">
            <a:extLst>
              <a:ext uri="{FF2B5EF4-FFF2-40B4-BE49-F238E27FC236}">
                <a16:creationId xmlns:a16="http://schemas.microsoft.com/office/drawing/2014/main" id="{157FB5B0-7808-6271-0856-4519A008BA00}"/>
              </a:ext>
            </a:extLst>
          </p:cNvPr>
          <p:cNvSpPr txBox="1"/>
          <p:nvPr/>
        </p:nvSpPr>
        <p:spPr>
          <a:xfrm>
            <a:off x="3555207" y="8272492"/>
            <a:ext cx="533400" cy="400110"/>
          </a:xfrm>
          <a:prstGeom prst="rect">
            <a:avLst/>
          </a:prstGeom>
          <a:noFill/>
        </p:spPr>
        <p:txBody>
          <a:bodyPr wrap="square" rtlCol="0">
            <a:spAutoFit/>
          </a:bodyPr>
          <a:lstStyle/>
          <a:p>
            <a:r>
              <a:rPr lang="es-MX" sz="2000" b="1" dirty="0"/>
              <a:t>4%</a:t>
            </a:r>
          </a:p>
        </p:txBody>
      </p:sp>
      <p:sp>
        <p:nvSpPr>
          <p:cNvPr id="12" name="CuadroTexto 11">
            <a:extLst>
              <a:ext uri="{FF2B5EF4-FFF2-40B4-BE49-F238E27FC236}">
                <a16:creationId xmlns:a16="http://schemas.microsoft.com/office/drawing/2014/main" id="{82229228-BAB5-F227-2351-2702F4BBD85B}"/>
              </a:ext>
            </a:extLst>
          </p:cNvPr>
          <p:cNvSpPr txBox="1"/>
          <p:nvPr/>
        </p:nvSpPr>
        <p:spPr>
          <a:xfrm>
            <a:off x="5181600" y="5295900"/>
            <a:ext cx="828675" cy="400110"/>
          </a:xfrm>
          <a:prstGeom prst="rect">
            <a:avLst/>
          </a:prstGeom>
          <a:noFill/>
        </p:spPr>
        <p:txBody>
          <a:bodyPr wrap="square" rtlCol="0">
            <a:spAutoFit/>
          </a:bodyPr>
          <a:lstStyle/>
          <a:p>
            <a:r>
              <a:rPr lang="es-MX" sz="2000" b="1" dirty="0"/>
              <a:t>35%</a:t>
            </a:r>
          </a:p>
        </p:txBody>
      </p:sp>
      <p:sp>
        <p:nvSpPr>
          <p:cNvPr id="13" name="CuadroTexto 12">
            <a:extLst>
              <a:ext uri="{FF2B5EF4-FFF2-40B4-BE49-F238E27FC236}">
                <a16:creationId xmlns:a16="http://schemas.microsoft.com/office/drawing/2014/main" id="{A0A56F9E-C471-901C-D28B-5620AABC8FDF}"/>
              </a:ext>
            </a:extLst>
          </p:cNvPr>
          <p:cNvSpPr txBox="1"/>
          <p:nvPr/>
        </p:nvSpPr>
        <p:spPr>
          <a:xfrm>
            <a:off x="6858000" y="7257990"/>
            <a:ext cx="828675" cy="400110"/>
          </a:xfrm>
          <a:prstGeom prst="rect">
            <a:avLst/>
          </a:prstGeom>
          <a:noFill/>
        </p:spPr>
        <p:txBody>
          <a:bodyPr wrap="square" rtlCol="0">
            <a:spAutoFit/>
          </a:bodyPr>
          <a:lstStyle/>
          <a:p>
            <a:r>
              <a:rPr lang="es-MX" sz="2000" b="1" dirty="0"/>
              <a:t>14%</a:t>
            </a:r>
          </a:p>
        </p:txBody>
      </p:sp>
      <p:sp>
        <p:nvSpPr>
          <p:cNvPr id="14" name="CuadroTexto 13">
            <a:extLst>
              <a:ext uri="{FF2B5EF4-FFF2-40B4-BE49-F238E27FC236}">
                <a16:creationId xmlns:a16="http://schemas.microsoft.com/office/drawing/2014/main" id="{C5E0AC4A-8B0E-CBF9-46E8-5F0A2117E6F7}"/>
              </a:ext>
            </a:extLst>
          </p:cNvPr>
          <p:cNvSpPr txBox="1"/>
          <p:nvPr/>
        </p:nvSpPr>
        <p:spPr>
          <a:xfrm>
            <a:off x="8620126" y="8510647"/>
            <a:ext cx="533400" cy="400110"/>
          </a:xfrm>
          <a:prstGeom prst="rect">
            <a:avLst/>
          </a:prstGeom>
          <a:noFill/>
        </p:spPr>
        <p:txBody>
          <a:bodyPr wrap="square" rtlCol="0">
            <a:spAutoFit/>
          </a:bodyPr>
          <a:lstStyle/>
          <a:p>
            <a:r>
              <a:rPr lang="es-MX" sz="2000" b="1" dirty="0"/>
              <a:t>1%</a:t>
            </a:r>
          </a:p>
        </p:txBody>
      </p:sp>
    </p:spTree>
    <p:extLst>
      <p:ext uri="{BB962C8B-B14F-4D97-AF65-F5344CB8AC3E}">
        <p14:creationId xmlns:p14="http://schemas.microsoft.com/office/powerpoint/2010/main" val="364800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74CDC-0F84-6C56-197C-F54313DEB30B}"/>
            </a:ext>
          </a:extLst>
        </p:cNvPr>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0F8F02E3-FCA8-1BFC-1499-3BFC1139AB4E}"/>
              </a:ext>
            </a:extLst>
          </p:cNvPr>
          <p:cNvGraphicFramePr/>
          <p:nvPr>
            <p:extLst>
              <p:ext uri="{D42A27DB-BD31-4B8C-83A1-F6EECF244321}">
                <p14:modId xmlns:p14="http://schemas.microsoft.com/office/powerpoint/2010/main" val="2986869473"/>
              </p:ext>
            </p:extLst>
          </p:nvPr>
        </p:nvGraphicFramePr>
        <p:xfrm>
          <a:off x="8605837" y="3009900"/>
          <a:ext cx="9067800" cy="6451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6">
            <a:extLst>
              <a:ext uri="{FF2B5EF4-FFF2-40B4-BE49-F238E27FC236}">
                <a16:creationId xmlns:a16="http://schemas.microsoft.com/office/drawing/2014/main" id="{665F077C-1505-62E4-FF69-7B69E9045FED}"/>
              </a:ext>
            </a:extLst>
          </p:cNvPr>
          <p:cNvSpPr txBox="1"/>
          <p:nvPr/>
        </p:nvSpPr>
        <p:spPr>
          <a:xfrm>
            <a:off x="928689" y="647700"/>
            <a:ext cx="7219950" cy="1510542"/>
          </a:xfrm>
          <a:prstGeom prst="rect">
            <a:avLst/>
          </a:prstGeom>
        </p:spPr>
        <p:txBody>
          <a:bodyPr wrap="square" lIns="0" tIns="0" rIns="0" bIns="0" rtlCol="0" anchor="t">
            <a:spAutoFit/>
          </a:bodyPr>
          <a:lstStyle/>
          <a:p>
            <a:pPr algn="ctr">
              <a:lnSpc>
                <a:spcPts val="6159"/>
              </a:lnSpc>
            </a:pPr>
            <a:r>
              <a:rPr lang="es-MX" sz="3600" dirty="0">
                <a:solidFill>
                  <a:srgbClr val="191919"/>
                </a:solidFill>
                <a:latin typeface="Open Sans 1"/>
                <a:ea typeface="Open Sans 1"/>
                <a:cs typeface="Open Sans 1"/>
                <a:sym typeface="Open Sans 1"/>
              </a:rPr>
              <a:t>¿Existen temas que te da vergüenza hablar con ellos?</a:t>
            </a:r>
            <a:endParaRPr lang="en-US" sz="3600" dirty="0">
              <a:solidFill>
                <a:srgbClr val="191919"/>
              </a:solidFill>
              <a:latin typeface="Open Sans 1"/>
              <a:ea typeface="Open Sans 1"/>
              <a:cs typeface="Open Sans 1"/>
              <a:sym typeface="Open Sans 1"/>
            </a:endParaRPr>
          </a:p>
        </p:txBody>
      </p:sp>
      <p:graphicFrame>
        <p:nvGraphicFramePr>
          <p:cNvPr id="8" name="Gráfico 7">
            <a:extLst>
              <a:ext uri="{FF2B5EF4-FFF2-40B4-BE49-F238E27FC236}">
                <a16:creationId xmlns:a16="http://schemas.microsoft.com/office/drawing/2014/main" id="{EF9F2AAB-FFDB-068C-06F0-BF35F01E29E5}"/>
              </a:ext>
            </a:extLst>
          </p:cNvPr>
          <p:cNvGraphicFramePr/>
          <p:nvPr>
            <p:extLst>
              <p:ext uri="{D42A27DB-BD31-4B8C-83A1-F6EECF244321}">
                <p14:modId xmlns:p14="http://schemas.microsoft.com/office/powerpoint/2010/main" val="3254439808"/>
              </p:ext>
            </p:extLst>
          </p:nvPr>
        </p:nvGraphicFramePr>
        <p:xfrm>
          <a:off x="610352" y="3027947"/>
          <a:ext cx="7848600" cy="58928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6">
            <a:extLst>
              <a:ext uri="{FF2B5EF4-FFF2-40B4-BE49-F238E27FC236}">
                <a16:creationId xmlns:a16="http://schemas.microsoft.com/office/drawing/2014/main" id="{7CA4522A-C48E-BC3C-ED10-9B63F895622A}"/>
              </a:ext>
            </a:extLst>
          </p:cNvPr>
          <p:cNvSpPr txBox="1"/>
          <p:nvPr/>
        </p:nvSpPr>
        <p:spPr>
          <a:xfrm>
            <a:off x="10139362" y="647700"/>
            <a:ext cx="7219950" cy="1510542"/>
          </a:xfrm>
          <a:prstGeom prst="rect">
            <a:avLst/>
          </a:prstGeom>
        </p:spPr>
        <p:txBody>
          <a:bodyPr wrap="square" lIns="0" tIns="0" rIns="0" bIns="0" rtlCol="0" anchor="t">
            <a:spAutoFit/>
          </a:bodyPr>
          <a:lstStyle/>
          <a:p>
            <a:pPr algn="ctr">
              <a:lnSpc>
                <a:spcPts val="6159"/>
              </a:lnSpc>
            </a:pPr>
            <a:r>
              <a:rPr lang="es-MX" sz="3600" dirty="0">
                <a:solidFill>
                  <a:srgbClr val="191919"/>
                </a:solidFill>
                <a:latin typeface="Open Sans 1"/>
                <a:ea typeface="Open Sans 1"/>
                <a:cs typeface="Open Sans 1"/>
                <a:sym typeface="Open Sans 1"/>
              </a:rPr>
              <a:t>¿Que temas te dan vergüenza hablar con tus padres?</a:t>
            </a:r>
            <a:endParaRPr lang="en-US" sz="3600" dirty="0">
              <a:solidFill>
                <a:srgbClr val="191919"/>
              </a:solidFill>
              <a:latin typeface="Open Sans 1"/>
              <a:ea typeface="Open Sans 1"/>
              <a:cs typeface="Open Sans 1"/>
              <a:sym typeface="Open Sans 1"/>
            </a:endParaRPr>
          </a:p>
        </p:txBody>
      </p:sp>
      <p:sp>
        <p:nvSpPr>
          <p:cNvPr id="2" name="CuadroTexto 1">
            <a:extLst>
              <a:ext uri="{FF2B5EF4-FFF2-40B4-BE49-F238E27FC236}">
                <a16:creationId xmlns:a16="http://schemas.microsoft.com/office/drawing/2014/main" id="{47D5E3F5-2DF2-5FE4-A4C6-AD12767A8605}"/>
              </a:ext>
            </a:extLst>
          </p:cNvPr>
          <p:cNvSpPr txBox="1"/>
          <p:nvPr/>
        </p:nvSpPr>
        <p:spPr>
          <a:xfrm>
            <a:off x="9424987" y="4743390"/>
            <a:ext cx="690562" cy="400110"/>
          </a:xfrm>
          <a:prstGeom prst="rect">
            <a:avLst/>
          </a:prstGeom>
          <a:noFill/>
        </p:spPr>
        <p:txBody>
          <a:bodyPr wrap="square" rtlCol="0">
            <a:spAutoFit/>
          </a:bodyPr>
          <a:lstStyle/>
          <a:p>
            <a:r>
              <a:rPr lang="es-MX" sz="2000" b="1" dirty="0"/>
              <a:t>28%</a:t>
            </a:r>
          </a:p>
        </p:txBody>
      </p:sp>
      <p:sp>
        <p:nvSpPr>
          <p:cNvPr id="3" name="CuadroTexto 2">
            <a:extLst>
              <a:ext uri="{FF2B5EF4-FFF2-40B4-BE49-F238E27FC236}">
                <a16:creationId xmlns:a16="http://schemas.microsoft.com/office/drawing/2014/main" id="{7308187A-0718-779F-CDCF-8D44620BF2F6}"/>
              </a:ext>
            </a:extLst>
          </p:cNvPr>
          <p:cNvSpPr txBox="1"/>
          <p:nvPr/>
        </p:nvSpPr>
        <p:spPr>
          <a:xfrm>
            <a:off x="10591800" y="4991100"/>
            <a:ext cx="690562" cy="400110"/>
          </a:xfrm>
          <a:prstGeom prst="rect">
            <a:avLst/>
          </a:prstGeom>
          <a:noFill/>
        </p:spPr>
        <p:txBody>
          <a:bodyPr wrap="square" rtlCol="0">
            <a:spAutoFit/>
          </a:bodyPr>
          <a:lstStyle/>
          <a:p>
            <a:r>
              <a:rPr lang="es-MX" sz="2000" b="1" dirty="0"/>
              <a:t>26%</a:t>
            </a:r>
          </a:p>
        </p:txBody>
      </p:sp>
      <p:sp>
        <p:nvSpPr>
          <p:cNvPr id="6" name="CuadroTexto 5">
            <a:extLst>
              <a:ext uri="{FF2B5EF4-FFF2-40B4-BE49-F238E27FC236}">
                <a16:creationId xmlns:a16="http://schemas.microsoft.com/office/drawing/2014/main" id="{F6E0BAD4-78A0-546D-16E8-4AB8D449283A}"/>
              </a:ext>
            </a:extLst>
          </p:cNvPr>
          <p:cNvSpPr txBox="1"/>
          <p:nvPr/>
        </p:nvSpPr>
        <p:spPr>
          <a:xfrm>
            <a:off x="11882438" y="7734300"/>
            <a:ext cx="690562" cy="400110"/>
          </a:xfrm>
          <a:prstGeom prst="rect">
            <a:avLst/>
          </a:prstGeom>
          <a:noFill/>
        </p:spPr>
        <p:txBody>
          <a:bodyPr wrap="square" rtlCol="0">
            <a:spAutoFit/>
          </a:bodyPr>
          <a:lstStyle/>
          <a:p>
            <a:r>
              <a:rPr lang="es-MX" sz="2000" b="1" dirty="0"/>
              <a:t>5%</a:t>
            </a:r>
          </a:p>
        </p:txBody>
      </p:sp>
      <p:sp>
        <p:nvSpPr>
          <p:cNvPr id="7" name="CuadroTexto 6">
            <a:extLst>
              <a:ext uri="{FF2B5EF4-FFF2-40B4-BE49-F238E27FC236}">
                <a16:creationId xmlns:a16="http://schemas.microsoft.com/office/drawing/2014/main" id="{58033697-9253-3C6D-36A7-A5AC36FF5E1A}"/>
              </a:ext>
            </a:extLst>
          </p:cNvPr>
          <p:cNvSpPr txBox="1"/>
          <p:nvPr/>
        </p:nvSpPr>
        <p:spPr>
          <a:xfrm>
            <a:off x="13030200" y="4533900"/>
            <a:ext cx="690562" cy="400110"/>
          </a:xfrm>
          <a:prstGeom prst="rect">
            <a:avLst/>
          </a:prstGeom>
          <a:noFill/>
        </p:spPr>
        <p:txBody>
          <a:bodyPr wrap="square" rtlCol="0">
            <a:spAutoFit/>
          </a:bodyPr>
          <a:lstStyle/>
          <a:p>
            <a:r>
              <a:rPr lang="es-MX" sz="2000" b="1" dirty="0"/>
              <a:t>30%</a:t>
            </a:r>
          </a:p>
        </p:txBody>
      </p:sp>
      <p:sp>
        <p:nvSpPr>
          <p:cNvPr id="10" name="CuadroTexto 9">
            <a:extLst>
              <a:ext uri="{FF2B5EF4-FFF2-40B4-BE49-F238E27FC236}">
                <a16:creationId xmlns:a16="http://schemas.microsoft.com/office/drawing/2014/main" id="{7ED8ABC0-6D5D-1D3F-EC13-F2EC4AE20C7F}"/>
              </a:ext>
            </a:extLst>
          </p:cNvPr>
          <p:cNvSpPr txBox="1"/>
          <p:nvPr/>
        </p:nvSpPr>
        <p:spPr>
          <a:xfrm>
            <a:off x="14249400" y="6876990"/>
            <a:ext cx="690562" cy="400110"/>
          </a:xfrm>
          <a:prstGeom prst="rect">
            <a:avLst/>
          </a:prstGeom>
          <a:noFill/>
        </p:spPr>
        <p:txBody>
          <a:bodyPr wrap="square" rtlCol="0">
            <a:spAutoFit/>
          </a:bodyPr>
          <a:lstStyle/>
          <a:p>
            <a:r>
              <a:rPr lang="es-MX" sz="2000" b="1" dirty="0"/>
              <a:t>12%</a:t>
            </a:r>
          </a:p>
        </p:txBody>
      </p:sp>
      <p:sp>
        <p:nvSpPr>
          <p:cNvPr id="11" name="CuadroTexto 10">
            <a:extLst>
              <a:ext uri="{FF2B5EF4-FFF2-40B4-BE49-F238E27FC236}">
                <a16:creationId xmlns:a16="http://schemas.microsoft.com/office/drawing/2014/main" id="{42D6C841-2033-99A3-6C8B-F8274D2B73A0}"/>
              </a:ext>
            </a:extLst>
          </p:cNvPr>
          <p:cNvSpPr txBox="1"/>
          <p:nvPr/>
        </p:nvSpPr>
        <p:spPr>
          <a:xfrm>
            <a:off x="15540038" y="7715190"/>
            <a:ext cx="690562" cy="400110"/>
          </a:xfrm>
          <a:prstGeom prst="rect">
            <a:avLst/>
          </a:prstGeom>
          <a:noFill/>
        </p:spPr>
        <p:txBody>
          <a:bodyPr wrap="square" rtlCol="0">
            <a:spAutoFit/>
          </a:bodyPr>
          <a:lstStyle/>
          <a:p>
            <a:r>
              <a:rPr lang="es-MX" sz="2000" b="1" dirty="0"/>
              <a:t>5%</a:t>
            </a:r>
          </a:p>
        </p:txBody>
      </p:sp>
      <p:sp>
        <p:nvSpPr>
          <p:cNvPr id="12" name="CuadroTexto 11">
            <a:extLst>
              <a:ext uri="{FF2B5EF4-FFF2-40B4-BE49-F238E27FC236}">
                <a16:creationId xmlns:a16="http://schemas.microsoft.com/office/drawing/2014/main" id="{674E64D2-4DB5-74E2-F918-C1D22FCF1543}"/>
              </a:ext>
            </a:extLst>
          </p:cNvPr>
          <p:cNvSpPr txBox="1"/>
          <p:nvPr/>
        </p:nvSpPr>
        <p:spPr>
          <a:xfrm>
            <a:off x="16668750" y="3600390"/>
            <a:ext cx="690562" cy="400110"/>
          </a:xfrm>
          <a:prstGeom prst="rect">
            <a:avLst/>
          </a:prstGeom>
          <a:noFill/>
        </p:spPr>
        <p:txBody>
          <a:bodyPr wrap="square" rtlCol="0">
            <a:spAutoFit/>
          </a:bodyPr>
          <a:lstStyle/>
          <a:p>
            <a:r>
              <a:rPr lang="es-MX" sz="2000" b="1" dirty="0"/>
              <a:t>37%</a:t>
            </a:r>
          </a:p>
        </p:txBody>
      </p:sp>
    </p:spTree>
    <p:extLst>
      <p:ext uri="{BB962C8B-B14F-4D97-AF65-F5344CB8AC3E}">
        <p14:creationId xmlns:p14="http://schemas.microsoft.com/office/powerpoint/2010/main" val="862134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9E807-A1C5-85B3-8403-805E8ECC394E}"/>
            </a:ext>
          </a:extLst>
        </p:cNvPr>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B60ED450-DB45-8AD4-13BF-9B122837FB1C}"/>
              </a:ext>
            </a:extLst>
          </p:cNvPr>
          <p:cNvGraphicFramePr/>
          <p:nvPr>
            <p:extLst>
              <p:ext uri="{D42A27DB-BD31-4B8C-83A1-F6EECF244321}">
                <p14:modId xmlns:p14="http://schemas.microsoft.com/office/powerpoint/2010/main" val="2131311454"/>
              </p:ext>
            </p:extLst>
          </p:nvPr>
        </p:nvGraphicFramePr>
        <p:xfrm>
          <a:off x="762000" y="3238500"/>
          <a:ext cx="8077200" cy="5842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6">
            <a:extLst>
              <a:ext uri="{FF2B5EF4-FFF2-40B4-BE49-F238E27FC236}">
                <a16:creationId xmlns:a16="http://schemas.microsoft.com/office/drawing/2014/main" id="{B8B77D93-5D3E-8372-671B-61B1DA028764}"/>
              </a:ext>
            </a:extLst>
          </p:cNvPr>
          <p:cNvSpPr txBox="1"/>
          <p:nvPr/>
        </p:nvSpPr>
        <p:spPr>
          <a:xfrm>
            <a:off x="1685925" y="647700"/>
            <a:ext cx="7219950" cy="2305631"/>
          </a:xfrm>
          <a:prstGeom prst="rect">
            <a:avLst/>
          </a:prstGeom>
        </p:spPr>
        <p:txBody>
          <a:bodyPr wrap="square" lIns="0" tIns="0" rIns="0" bIns="0" rtlCol="0" anchor="t">
            <a:spAutoFit/>
          </a:bodyPr>
          <a:lstStyle/>
          <a:p>
            <a:pPr algn="ctr">
              <a:lnSpc>
                <a:spcPts val="6159"/>
              </a:lnSpc>
            </a:pPr>
            <a:r>
              <a:rPr lang="es-MX" sz="3600" dirty="0">
                <a:solidFill>
                  <a:srgbClr val="191919"/>
                </a:solidFill>
                <a:latin typeface="Open Sans 1"/>
                <a:ea typeface="Open Sans 1"/>
                <a:cs typeface="Open Sans 1"/>
                <a:sym typeface="Open Sans 1"/>
              </a:rPr>
              <a:t>¿Cómo te gustarí­a que fuera la comunicación con papá y/o mamá?</a:t>
            </a:r>
            <a:endParaRPr lang="en-US" sz="3600" dirty="0">
              <a:solidFill>
                <a:srgbClr val="191919"/>
              </a:solidFill>
              <a:latin typeface="Open Sans 1"/>
              <a:ea typeface="Open Sans 1"/>
              <a:cs typeface="Open Sans 1"/>
              <a:sym typeface="Open Sans 1"/>
            </a:endParaRPr>
          </a:p>
        </p:txBody>
      </p:sp>
      <p:sp>
        <p:nvSpPr>
          <p:cNvPr id="9" name="TextBox 6">
            <a:extLst>
              <a:ext uri="{FF2B5EF4-FFF2-40B4-BE49-F238E27FC236}">
                <a16:creationId xmlns:a16="http://schemas.microsoft.com/office/drawing/2014/main" id="{188F8811-FD3A-8AF4-70AC-E89D5A399B65}"/>
              </a:ext>
            </a:extLst>
          </p:cNvPr>
          <p:cNvSpPr txBox="1"/>
          <p:nvPr/>
        </p:nvSpPr>
        <p:spPr>
          <a:xfrm>
            <a:off x="10139362" y="647700"/>
            <a:ext cx="7219950" cy="1510542"/>
          </a:xfrm>
          <a:prstGeom prst="rect">
            <a:avLst/>
          </a:prstGeom>
        </p:spPr>
        <p:txBody>
          <a:bodyPr wrap="square" lIns="0" tIns="0" rIns="0" bIns="0" rtlCol="0" anchor="t">
            <a:spAutoFit/>
          </a:bodyPr>
          <a:lstStyle/>
          <a:p>
            <a:pPr algn="ctr">
              <a:lnSpc>
                <a:spcPts val="6159"/>
              </a:lnSpc>
            </a:pPr>
            <a:r>
              <a:rPr lang="es-MX" sz="3600" dirty="0">
                <a:solidFill>
                  <a:srgbClr val="191919"/>
                </a:solidFill>
                <a:latin typeface="Open Sans 1"/>
                <a:ea typeface="Open Sans 1"/>
                <a:cs typeface="Open Sans 1"/>
                <a:sym typeface="Open Sans 1"/>
              </a:rPr>
              <a:t>¿Qué es lo que te cae más mal de papá o mamá?</a:t>
            </a:r>
            <a:endParaRPr lang="en-US" sz="3600" dirty="0">
              <a:solidFill>
                <a:srgbClr val="191919"/>
              </a:solidFill>
              <a:latin typeface="Open Sans 1"/>
              <a:ea typeface="Open Sans 1"/>
              <a:cs typeface="Open Sans 1"/>
              <a:sym typeface="Open Sans 1"/>
            </a:endParaRPr>
          </a:p>
        </p:txBody>
      </p:sp>
      <p:graphicFrame>
        <p:nvGraphicFramePr>
          <p:cNvPr id="2" name="Gráfico 1">
            <a:extLst>
              <a:ext uri="{FF2B5EF4-FFF2-40B4-BE49-F238E27FC236}">
                <a16:creationId xmlns:a16="http://schemas.microsoft.com/office/drawing/2014/main" id="{0A1D3AC7-17E5-85BA-C6B1-1876189253DA}"/>
              </a:ext>
            </a:extLst>
          </p:cNvPr>
          <p:cNvGraphicFramePr/>
          <p:nvPr>
            <p:extLst>
              <p:ext uri="{D42A27DB-BD31-4B8C-83A1-F6EECF244321}">
                <p14:modId xmlns:p14="http://schemas.microsoft.com/office/powerpoint/2010/main" val="147785673"/>
              </p:ext>
            </p:extLst>
          </p:nvPr>
        </p:nvGraphicFramePr>
        <p:xfrm>
          <a:off x="9710737" y="3238500"/>
          <a:ext cx="8077200" cy="5842000"/>
        </p:xfrm>
        <a:graphic>
          <a:graphicData uri="http://schemas.openxmlformats.org/drawingml/2006/chart">
            <c:chart xmlns:c="http://schemas.openxmlformats.org/drawingml/2006/chart" xmlns:r="http://schemas.openxmlformats.org/officeDocument/2006/relationships" r:id="rId3"/>
          </a:graphicData>
        </a:graphic>
      </p:graphicFrame>
      <p:sp>
        <p:nvSpPr>
          <p:cNvPr id="3" name="CuadroTexto 2">
            <a:extLst>
              <a:ext uri="{FF2B5EF4-FFF2-40B4-BE49-F238E27FC236}">
                <a16:creationId xmlns:a16="http://schemas.microsoft.com/office/drawing/2014/main" id="{3CBF1C95-330E-A25C-55CD-EDC044F01D90}"/>
              </a:ext>
            </a:extLst>
          </p:cNvPr>
          <p:cNvSpPr txBox="1"/>
          <p:nvPr/>
        </p:nvSpPr>
        <p:spPr>
          <a:xfrm>
            <a:off x="1600200" y="4533900"/>
            <a:ext cx="690562" cy="338554"/>
          </a:xfrm>
          <a:prstGeom prst="rect">
            <a:avLst/>
          </a:prstGeom>
          <a:noFill/>
        </p:spPr>
        <p:txBody>
          <a:bodyPr wrap="square" rtlCol="0">
            <a:spAutoFit/>
          </a:bodyPr>
          <a:lstStyle/>
          <a:p>
            <a:r>
              <a:rPr lang="es-MX" sz="1600" b="1" dirty="0"/>
              <a:t>26%</a:t>
            </a:r>
          </a:p>
        </p:txBody>
      </p:sp>
      <p:sp>
        <p:nvSpPr>
          <p:cNvPr id="6" name="CuadroTexto 5">
            <a:extLst>
              <a:ext uri="{FF2B5EF4-FFF2-40B4-BE49-F238E27FC236}">
                <a16:creationId xmlns:a16="http://schemas.microsoft.com/office/drawing/2014/main" id="{37EECC0B-08E8-8D1F-3EA6-2A4D5A75F306}"/>
              </a:ext>
            </a:extLst>
          </p:cNvPr>
          <p:cNvSpPr txBox="1"/>
          <p:nvPr/>
        </p:nvSpPr>
        <p:spPr>
          <a:xfrm>
            <a:off x="2890838" y="5338346"/>
            <a:ext cx="690562" cy="338554"/>
          </a:xfrm>
          <a:prstGeom prst="rect">
            <a:avLst/>
          </a:prstGeom>
          <a:noFill/>
        </p:spPr>
        <p:txBody>
          <a:bodyPr wrap="square" rtlCol="0">
            <a:spAutoFit/>
          </a:bodyPr>
          <a:lstStyle/>
          <a:p>
            <a:r>
              <a:rPr lang="es-MX" sz="1600" b="1" dirty="0"/>
              <a:t>14%</a:t>
            </a:r>
          </a:p>
        </p:txBody>
      </p:sp>
      <p:sp>
        <p:nvSpPr>
          <p:cNvPr id="7" name="CuadroTexto 6">
            <a:extLst>
              <a:ext uri="{FF2B5EF4-FFF2-40B4-BE49-F238E27FC236}">
                <a16:creationId xmlns:a16="http://schemas.microsoft.com/office/drawing/2014/main" id="{7B735CDE-AD99-7771-1209-A9E1992F1003}"/>
              </a:ext>
            </a:extLst>
          </p:cNvPr>
          <p:cNvSpPr txBox="1"/>
          <p:nvPr/>
        </p:nvSpPr>
        <p:spPr>
          <a:xfrm>
            <a:off x="4110038" y="5162550"/>
            <a:ext cx="690562" cy="338554"/>
          </a:xfrm>
          <a:prstGeom prst="rect">
            <a:avLst/>
          </a:prstGeom>
          <a:noFill/>
        </p:spPr>
        <p:txBody>
          <a:bodyPr wrap="square" rtlCol="0">
            <a:spAutoFit/>
          </a:bodyPr>
          <a:lstStyle/>
          <a:p>
            <a:r>
              <a:rPr lang="es-MX" sz="1600" b="1" dirty="0"/>
              <a:t>17%</a:t>
            </a:r>
          </a:p>
        </p:txBody>
      </p:sp>
      <p:sp>
        <p:nvSpPr>
          <p:cNvPr id="8" name="CuadroTexto 7">
            <a:extLst>
              <a:ext uri="{FF2B5EF4-FFF2-40B4-BE49-F238E27FC236}">
                <a16:creationId xmlns:a16="http://schemas.microsoft.com/office/drawing/2014/main" id="{A6C54CD6-42A3-DDBE-4AD9-FD02458FC383}"/>
              </a:ext>
            </a:extLst>
          </p:cNvPr>
          <p:cNvSpPr txBox="1"/>
          <p:nvPr/>
        </p:nvSpPr>
        <p:spPr>
          <a:xfrm>
            <a:off x="5334000" y="5262146"/>
            <a:ext cx="690562" cy="338554"/>
          </a:xfrm>
          <a:prstGeom prst="rect">
            <a:avLst/>
          </a:prstGeom>
          <a:noFill/>
        </p:spPr>
        <p:txBody>
          <a:bodyPr wrap="square" rtlCol="0">
            <a:spAutoFit/>
          </a:bodyPr>
          <a:lstStyle/>
          <a:p>
            <a:r>
              <a:rPr lang="es-MX" sz="1600" b="1" dirty="0"/>
              <a:t>16%</a:t>
            </a:r>
          </a:p>
        </p:txBody>
      </p:sp>
      <p:sp>
        <p:nvSpPr>
          <p:cNvPr id="10" name="CuadroTexto 9">
            <a:extLst>
              <a:ext uri="{FF2B5EF4-FFF2-40B4-BE49-F238E27FC236}">
                <a16:creationId xmlns:a16="http://schemas.microsoft.com/office/drawing/2014/main" id="{AF0C1812-AD45-54A2-8CB5-E7DE6FB2BBF9}"/>
              </a:ext>
            </a:extLst>
          </p:cNvPr>
          <p:cNvSpPr txBox="1"/>
          <p:nvPr/>
        </p:nvSpPr>
        <p:spPr>
          <a:xfrm>
            <a:off x="6624638" y="5839996"/>
            <a:ext cx="690562" cy="338554"/>
          </a:xfrm>
          <a:prstGeom prst="rect">
            <a:avLst/>
          </a:prstGeom>
          <a:noFill/>
        </p:spPr>
        <p:txBody>
          <a:bodyPr wrap="square" rtlCol="0">
            <a:spAutoFit/>
          </a:bodyPr>
          <a:lstStyle/>
          <a:p>
            <a:r>
              <a:rPr lang="es-MX" sz="1600" b="1" dirty="0"/>
              <a:t>7%</a:t>
            </a:r>
          </a:p>
        </p:txBody>
      </p:sp>
      <p:sp>
        <p:nvSpPr>
          <p:cNvPr id="11" name="CuadroTexto 10">
            <a:extLst>
              <a:ext uri="{FF2B5EF4-FFF2-40B4-BE49-F238E27FC236}">
                <a16:creationId xmlns:a16="http://schemas.microsoft.com/office/drawing/2014/main" id="{443FAC16-03D4-248B-BE3A-E82F60C7B472}"/>
              </a:ext>
            </a:extLst>
          </p:cNvPr>
          <p:cNvSpPr txBox="1"/>
          <p:nvPr/>
        </p:nvSpPr>
        <p:spPr>
          <a:xfrm>
            <a:off x="7848600" y="3390900"/>
            <a:ext cx="690562" cy="338554"/>
          </a:xfrm>
          <a:prstGeom prst="rect">
            <a:avLst/>
          </a:prstGeom>
          <a:noFill/>
        </p:spPr>
        <p:txBody>
          <a:bodyPr wrap="square" rtlCol="0">
            <a:spAutoFit/>
          </a:bodyPr>
          <a:lstStyle/>
          <a:p>
            <a:r>
              <a:rPr lang="es-MX" sz="1600" b="1" dirty="0"/>
              <a:t>43%</a:t>
            </a:r>
          </a:p>
        </p:txBody>
      </p:sp>
      <p:sp>
        <p:nvSpPr>
          <p:cNvPr id="12" name="CuadroTexto 11">
            <a:extLst>
              <a:ext uri="{FF2B5EF4-FFF2-40B4-BE49-F238E27FC236}">
                <a16:creationId xmlns:a16="http://schemas.microsoft.com/office/drawing/2014/main" id="{DC1B3FB3-2B86-56BE-24EE-1620B88F2315}"/>
              </a:ext>
            </a:extLst>
          </p:cNvPr>
          <p:cNvSpPr txBox="1"/>
          <p:nvPr/>
        </p:nvSpPr>
        <p:spPr>
          <a:xfrm>
            <a:off x="10439400" y="3560177"/>
            <a:ext cx="690562" cy="338554"/>
          </a:xfrm>
          <a:prstGeom prst="rect">
            <a:avLst/>
          </a:prstGeom>
          <a:noFill/>
        </p:spPr>
        <p:txBody>
          <a:bodyPr wrap="square" rtlCol="0">
            <a:spAutoFit/>
          </a:bodyPr>
          <a:lstStyle/>
          <a:p>
            <a:r>
              <a:rPr lang="es-MX" sz="1600" b="1" dirty="0"/>
              <a:t>55%</a:t>
            </a:r>
          </a:p>
        </p:txBody>
      </p:sp>
      <p:sp>
        <p:nvSpPr>
          <p:cNvPr id="13" name="CuadroTexto 12">
            <a:extLst>
              <a:ext uri="{FF2B5EF4-FFF2-40B4-BE49-F238E27FC236}">
                <a16:creationId xmlns:a16="http://schemas.microsoft.com/office/drawing/2014/main" id="{EEC93F81-0F1D-BBA7-03AC-B5C48C367D8F}"/>
              </a:ext>
            </a:extLst>
          </p:cNvPr>
          <p:cNvSpPr txBox="1"/>
          <p:nvPr/>
        </p:nvSpPr>
        <p:spPr>
          <a:xfrm>
            <a:off x="11551443" y="6844127"/>
            <a:ext cx="690562" cy="338554"/>
          </a:xfrm>
          <a:prstGeom prst="rect">
            <a:avLst/>
          </a:prstGeom>
          <a:noFill/>
        </p:spPr>
        <p:txBody>
          <a:bodyPr wrap="square" rtlCol="0">
            <a:spAutoFit/>
          </a:bodyPr>
          <a:lstStyle/>
          <a:p>
            <a:r>
              <a:rPr lang="es-MX" sz="1600" b="1" dirty="0"/>
              <a:t>12%</a:t>
            </a:r>
          </a:p>
        </p:txBody>
      </p:sp>
      <p:sp>
        <p:nvSpPr>
          <p:cNvPr id="14" name="CuadroTexto 13">
            <a:extLst>
              <a:ext uri="{FF2B5EF4-FFF2-40B4-BE49-F238E27FC236}">
                <a16:creationId xmlns:a16="http://schemas.microsoft.com/office/drawing/2014/main" id="{DBC0B42E-1A9F-E1A1-8BBB-7724696B28B5}"/>
              </a:ext>
            </a:extLst>
          </p:cNvPr>
          <p:cNvSpPr txBox="1"/>
          <p:nvPr/>
        </p:nvSpPr>
        <p:spPr>
          <a:xfrm>
            <a:off x="12649200" y="6362700"/>
            <a:ext cx="690562" cy="338554"/>
          </a:xfrm>
          <a:prstGeom prst="rect">
            <a:avLst/>
          </a:prstGeom>
          <a:noFill/>
        </p:spPr>
        <p:txBody>
          <a:bodyPr wrap="square" rtlCol="0">
            <a:spAutoFit/>
          </a:bodyPr>
          <a:lstStyle/>
          <a:p>
            <a:r>
              <a:rPr lang="es-MX" sz="1600" b="1" dirty="0"/>
              <a:t>17%</a:t>
            </a:r>
          </a:p>
        </p:txBody>
      </p:sp>
      <p:sp>
        <p:nvSpPr>
          <p:cNvPr id="15" name="CuadroTexto 14">
            <a:extLst>
              <a:ext uri="{FF2B5EF4-FFF2-40B4-BE49-F238E27FC236}">
                <a16:creationId xmlns:a16="http://schemas.microsoft.com/office/drawing/2014/main" id="{9E663E44-71FA-49B8-2CC3-1C216762DD7C}"/>
              </a:ext>
            </a:extLst>
          </p:cNvPr>
          <p:cNvSpPr txBox="1"/>
          <p:nvPr/>
        </p:nvSpPr>
        <p:spPr>
          <a:xfrm>
            <a:off x="13711238" y="7096541"/>
            <a:ext cx="690562" cy="338554"/>
          </a:xfrm>
          <a:prstGeom prst="rect">
            <a:avLst/>
          </a:prstGeom>
          <a:noFill/>
        </p:spPr>
        <p:txBody>
          <a:bodyPr wrap="square" rtlCol="0">
            <a:spAutoFit/>
          </a:bodyPr>
          <a:lstStyle/>
          <a:p>
            <a:r>
              <a:rPr lang="es-MX" sz="1600" b="1" dirty="0"/>
              <a:t>9%</a:t>
            </a:r>
          </a:p>
        </p:txBody>
      </p:sp>
      <p:sp>
        <p:nvSpPr>
          <p:cNvPr id="16" name="CuadroTexto 15">
            <a:extLst>
              <a:ext uri="{FF2B5EF4-FFF2-40B4-BE49-F238E27FC236}">
                <a16:creationId xmlns:a16="http://schemas.microsoft.com/office/drawing/2014/main" id="{3EEB1D55-3CFE-F9F4-4AB7-77F94EE29CC9}"/>
              </a:ext>
            </a:extLst>
          </p:cNvPr>
          <p:cNvSpPr txBox="1"/>
          <p:nvPr/>
        </p:nvSpPr>
        <p:spPr>
          <a:xfrm>
            <a:off x="14708980" y="6927264"/>
            <a:ext cx="690562" cy="338554"/>
          </a:xfrm>
          <a:prstGeom prst="rect">
            <a:avLst/>
          </a:prstGeom>
          <a:noFill/>
        </p:spPr>
        <p:txBody>
          <a:bodyPr wrap="square" rtlCol="0">
            <a:spAutoFit/>
          </a:bodyPr>
          <a:lstStyle/>
          <a:p>
            <a:r>
              <a:rPr lang="es-MX" sz="1600" b="1" dirty="0"/>
              <a:t>10%</a:t>
            </a:r>
          </a:p>
        </p:txBody>
      </p:sp>
      <p:sp>
        <p:nvSpPr>
          <p:cNvPr id="17" name="CuadroTexto 16">
            <a:extLst>
              <a:ext uri="{FF2B5EF4-FFF2-40B4-BE49-F238E27FC236}">
                <a16:creationId xmlns:a16="http://schemas.microsoft.com/office/drawing/2014/main" id="{C696D1E4-9AA9-E54E-E2CB-C9B347A206C4}"/>
              </a:ext>
            </a:extLst>
          </p:cNvPr>
          <p:cNvSpPr txBox="1"/>
          <p:nvPr/>
        </p:nvSpPr>
        <p:spPr>
          <a:xfrm>
            <a:off x="15844838" y="7127705"/>
            <a:ext cx="690562" cy="338554"/>
          </a:xfrm>
          <a:prstGeom prst="rect">
            <a:avLst/>
          </a:prstGeom>
          <a:noFill/>
        </p:spPr>
        <p:txBody>
          <a:bodyPr wrap="square" rtlCol="0">
            <a:spAutoFit/>
          </a:bodyPr>
          <a:lstStyle/>
          <a:p>
            <a:r>
              <a:rPr lang="es-MX" sz="1600" b="1" dirty="0"/>
              <a:t>9%</a:t>
            </a:r>
          </a:p>
        </p:txBody>
      </p:sp>
      <p:sp>
        <p:nvSpPr>
          <p:cNvPr id="18" name="CuadroTexto 17">
            <a:extLst>
              <a:ext uri="{FF2B5EF4-FFF2-40B4-BE49-F238E27FC236}">
                <a16:creationId xmlns:a16="http://schemas.microsoft.com/office/drawing/2014/main" id="{3D680EBA-87C8-B871-E1D2-08C2943AF97A}"/>
              </a:ext>
            </a:extLst>
          </p:cNvPr>
          <p:cNvSpPr txBox="1"/>
          <p:nvPr/>
        </p:nvSpPr>
        <p:spPr>
          <a:xfrm>
            <a:off x="16864012" y="6588710"/>
            <a:ext cx="690562" cy="338554"/>
          </a:xfrm>
          <a:prstGeom prst="rect">
            <a:avLst/>
          </a:prstGeom>
          <a:noFill/>
        </p:spPr>
        <p:txBody>
          <a:bodyPr wrap="square" rtlCol="0">
            <a:spAutoFit/>
          </a:bodyPr>
          <a:lstStyle/>
          <a:p>
            <a:r>
              <a:rPr lang="es-MX" sz="1600" b="1" dirty="0"/>
              <a:t>15%</a:t>
            </a:r>
          </a:p>
        </p:txBody>
      </p:sp>
    </p:spTree>
    <p:extLst>
      <p:ext uri="{BB962C8B-B14F-4D97-AF65-F5344CB8AC3E}">
        <p14:creationId xmlns:p14="http://schemas.microsoft.com/office/powerpoint/2010/main" val="2698273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66F33-8902-BC02-474F-0ADCEEAF0957}"/>
            </a:ext>
          </a:extLst>
        </p:cNvPr>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4D02FE5B-7A69-0FAE-25F2-4BDBC0CA6108}"/>
              </a:ext>
            </a:extLst>
          </p:cNvPr>
          <p:cNvGraphicFramePr/>
          <p:nvPr>
            <p:extLst>
              <p:ext uri="{D42A27DB-BD31-4B8C-83A1-F6EECF244321}">
                <p14:modId xmlns:p14="http://schemas.microsoft.com/office/powerpoint/2010/main" val="1424165358"/>
              </p:ext>
            </p:extLst>
          </p:nvPr>
        </p:nvGraphicFramePr>
        <p:xfrm>
          <a:off x="762000" y="3238500"/>
          <a:ext cx="8077200" cy="5842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6">
            <a:extLst>
              <a:ext uri="{FF2B5EF4-FFF2-40B4-BE49-F238E27FC236}">
                <a16:creationId xmlns:a16="http://schemas.microsoft.com/office/drawing/2014/main" id="{2B26FABB-EB62-C90B-2DFF-C30A128EB12F}"/>
              </a:ext>
            </a:extLst>
          </p:cNvPr>
          <p:cNvSpPr txBox="1"/>
          <p:nvPr/>
        </p:nvSpPr>
        <p:spPr>
          <a:xfrm>
            <a:off x="1685925" y="647700"/>
            <a:ext cx="7219950" cy="1510542"/>
          </a:xfrm>
          <a:prstGeom prst="rect">
            <a:avLst/>
          </a:prstGeom>
        </p:spPr>
        <p:txBody>
          <a:bodyPr wrap="square" lIns="0" tIns="0" rIns="0" bIns="0" rtlCol="0" anchor="t">
            <a:spAutoFit/>
          </a:bodyPr>
          <a:lstStyle/>
          <a:p>
            <a:pPr algn="ctr">
              <a:lnSpc>
                <a:spcPts val="6159"/>
              </a:lnSpc>
            </a:pPr>
            <a:r>
              <a:rPr lang="es-MX" sz="3600" dirty="0">
                <a:solidFill>
                  <a:srgbClr val="191919"/>
                </a:solidFill>
                <a:latin typeface="Open Sans 1"/>
                <a:ea typeface="Open Sans 1"/>
                <a:cs typeface="Open Sans 1"/>
                <a:sym typeface="Open Sans 1"/>
              </a:rPr>
              <a:t>¿Qué es lo que más te gusta de papá y/o mamá?</a:t>
            </a:r>
            <a:endParaRPr lang="en-US" sz="3600" dirty="0">
              <a:solidFill>
                <a:srgbClr val="191919"/>
              </a:solidFill>
              <a:latin typeface="Open Sans 1"/>
              <a:ea typeface="Open Sans 1"/>
              <a:cs typeface="Open Sans 1"/>
              <a:sym typeface="Open Sans 1"/>
            </a:endParaRPr>
          </a:p>
        </p:txBody>
      </p:sp>
      <p:sp>
        <p:nvSpPr>
          <p:cNvPr id="9" name="TextBox 6">
            <a:extLst>
              <a:ext uri="{FF2B5EF4-FFF2-40B4-BE49-F238E27FC236}">
                <a16:creationId xmlns:a16="http://schemas.microsoft.com/office/drawing/2014/main" id="{B1A577D9-0885-56F1-69BA-B564C5854990}"/>
              </a:ext>
            </a:extLst>
          </p:cNvPr>
          <p:cNvSpPr txBox="1"/>
          <p:nvPr/>
        </p:nvSpPr>
        <p:spPr>
          <a:xfrm>
            <a:off x="10139362" y="647700"/>
            <a:ext cx="7219950" cy="2305631"/>
          </a:xfrm>
          <a:prstGeom prst="rect">
            <a:avLst/>
          </a:prstGeom>
        </p:spPr>
        <p:txBody>
          <a:bodyPr wrap="square" lIns="0" tIns="0" rIns="0" bIns="0" rtlCol="0" anchor="t">
            <a:spAutoFit/>
          </a:bodyPr>
          <a:lstStyle/>
          <a:p>
            <a:pPr algn="ctr">
              <a:lnSpc>
                <a:spcPts val="6159"/>
              </a:lnSpc>
            </a:pPr>
            <a:r>
              <a:rPr lang="es-MX" sz="3600" dirty="0">
                <a:solidFill>
                  <a:srgbClr val="191919"/>
                </a:solidFill>
                <a:latin typeface="Open Sans 1"/>
                <a:ea typeface="Open Sans 1"/>
                <a:cs typeface="Open Sans 1"/>
                <a:sym typeface="Open Sans 1"/>
              </a:rPr>
              <a:t>¿Cuáles son los motivos más comunes por los que discutes con papá y/o mamá?</a:t>
            </a:r>
            <a:endParaRPr lang="en-US" sz="3600" dirty="0">
              <a:solidFill>
                <a:srgbClr val="191919"/>
              </a:solidFill>
              <a:latin typeface="Open Sans 1"/>
              <a:ea typeface="Open Sans 1"/>
              <a:cs typeface="Open Sans 1"/>
              <a:sym typeface="Open Sans 1"/>
            </a:endParaRPr>
          </a:p>
        </p:txBody>
      </p:sp>
      <p:graphicFrame>
        <p:nvGraphicFramePr>
          <p:cNvPr id="2" name="Gráfico 1">
            <a:extLst>
              <a:ext uri="{FF2B5EF4-FFF2-40B4-BE49-F238E27FC236}">
                <a16:creationId xmlns:a16="http://schemas.microsoft.com/office/drawing/2014/main" id="{824CA79C-8A7F-5919-D4B2-68A1ECA48FE3}"/>
              </a:ext>
            </a:extLst>
          </p:cNvPr>
          <p:cNvGraphicFramePr/>
          <p:nvPr>
            <p:extLst>
              <p:ext uri="{D42A27DB-BD31-4B8C-83A1-F6EECF244321}">
                <p14:modId xmlns:p14="http://schemas.microsoft.com/office/powerpoint/2010/main" val="2954956802"/>
              </p:ext>
            </p:extLst>
          </p:nvPr>
        </p:nvGraphicFramePr>
        <p:xfrm>
          <a:off x="9710737" y="3238500"/>
          <a:ext cx="8077200" cy="5842000"/>
        </p:xfrm>
        <a:graphic>
          <a:graphicData uri="http://schemas.openxmlformats.org/drawingml/2006/chart">
            <c:chart xmlns:c="http://schemas.openxmlformats.org/drawingml/2006/chart" xmlns:r="http://schemas.openxmlformats.org/officeDocument/2006/relationships" r:id="rId4"/>
          </a:graphicData>
        </a:graphic>
      </p:graphicFrame>
      <p:sp>
        <p:nvSpPr>
          <p:cNvPr id="3" name="CuadroTexto 2">
            <a:extLst>
              <a:ext uri="{FF2B5EF4-FFF2-40B4-BE49-F238E27FC236}">
                <a16:creationId xmlns:a16="http://schemas.microsoft.com/office/drawing/2014/main" id="{20D46345-91E9-93C7-49CA-3E205C67C27A}"/>
              </a:ext>
            </a:extLst>
          </p:cNvPr>
          <p:cNvSpPr txBox="1"/>
          <p:nvPr/>
        </p:nvSpPr>
        <p:spPr>
          <a:xfrm>
            <a:off x="1447800" y="3543300"/>
            <a:ext cx="690562" cy="338554"/>
          </a:xfrm>
          <a:prstGeom prst="rect">
            <a:avLst/>
          </a:prstGeom>
          <a:noFill/>
        </p:spPr>
        <p:txBody>
          <a:bodyPr wrap="square" rtlCol="0">
            <a:spAutoFit/>
          </a:bodyPr>
          <a:lstStyle/>
          <a:p>
            <a:r>
              <a:rPr lang="es-MX" sz="1600" b="1" dirty="0"/>
              <a:t>35%</a:t>
            </a:r>
          </a:p>
        </p:txBody>
      </p:sp>
      <p:sp>
        <p:nvSpPr>
          <p:cNvPr id="6" name="CuadroTexto 5">
            <a:extLst>
              <a:ext uri="{FF2B5EF4-FFF2-40B4-BE49-F238E27FC236}">
                <a16:creationId xmlns:a16="http://schemas.microsoft.com/office/drawing/2014/main" id="{1272973A-D15B-88D7-7FB3-CE5B1EF8C7F1}"/>
              </a:ext>
            </a:extLst>
          </p:cNvPr>
          <p:cNvSpPr txBox="1"/>
          <p:nvPr/>
        </p:nvSpPr>
        <p:spPr>
          <a:xfrm>
            <a:off x="2395537" y="3619500"/>
            <a:ext cx="690562" cy="338554"/>
          </a:xfrm>
          <a:prstGeom prst="rect">
            <a:avLst/>
          </a:prstGeom>
          <a:noFill/>
        </p:spPr>
        <p:txBody>
          <a:bodyPr wrap="square" rtlCol="0">
            <a:spAutoFit/>
          </a:bodyPr>
          <a:lstStyle/>
          <a:p>
            <a:r>
              <a:rPr lang="es-MX" sz="1600" b="1" dirty="0"/>
              <a:t>34%</a:t>
            </a:r>
          </a:p>
        </p:txBody>
      </p:sp>
      <p:sp>
        <p:nvSpPr>
          <p:cNvPr id="7" name="CuadroTexto 6">
            <a:extLst>
              <a:ext uri="{FF2B5EF4-FFF2-40B4-BE49-F238E27FC236}">
                <a16:creationId xmlns:a16="http://schemas.microsoft.com/office/drawing/2014/main" id="{FB653814-45D1-AEDE-D1A9-33942F13CC27}"/>
              </a:ext>
            </a:extLst>
          </p:cNvPr>
          <p:cNvSpPr txBox="1"/>
          <p:nvPr/>
        </p:nvSpPr>
        <p:spPr>
          <a:xfrm>
            <a:off x="3352800" y="5829300"/>
            <a:ext cx="690562" cy="338554"/>
          </a:xfrm>
          <a:prstGeom prst="rect">
            <a:avLst/>
          </a:prstGeom>
          <a:noFill/>
        </p:spPr>
        <p:txBody>
          <a:bodyPr wrap="square" rtlCol="0">
            <a:spAutoFit/>
          </a:bodyPr>
          <a:lstStyle/>
          <a:p>
            <a:r>
              <a:rPr lang="es-MX" sz="1600" b="1" dirty="0"/>
              <a:t>17%</a:t>
            </a:r>
          </a:p>
        </p:txBody>
      </p:sp>
      <p:sp>
        <p:nvSpPr>
          <p:cNvPr id="10" name="CuadroTexto 9">
            <a:extLst>
              <a:ext uri="{FF2B5EF4-FFF2-40B4-BE49-F238E27FC236}">
                <a16:creationId xmlns:a16="http://schemas.microsoft.com/office/drawing/2014/main" id="{4F3B6882-F46A-F4EB-C5B3-A4E8674CDB1E}"/>
              </a:ext>
            </a:extLst>
          </p:cNvPr>
          <p:cNvSpPr txBox="1"/>
          <p:nvPr/>
        </p:nvSpPr>
        <p:spPr>
          <a:xfrm>
            <a:off x="4338638" y="6862346"/>
            <a:ext cx="690562" cy="338554"/>
          </a:xfrm>
          <a:prstGeom prst="rect">
            <a:avLst/>
          </a:prstGeom>
          <a:noFill/>
        </p:spPr>
        <p:txBody>
          <a:bodyPr wrap="square" rtlCol="0">
            <a:spAutoFit/>
          </a:bodyPr>
          <a:lstStyle/>
          <a:p>
            <a:r>
              <a:rPr lang="es-MX" sz="1600" b="1" dirty="0"/>
              <a:t>9%</a:t>
            </a:r>
          </a:p>
        </p:txBody>
      </p:sp>
      <p:sp>
        <p:nvSpPr>
          <p:cNvPr id="11" name="CuadroTexto 10">
            <a:extLst>
              <a:ext uri="{FF2B5EF4-FFF2-40B4-BE49-F238E27FC236}">
                <a16:creationId xmlns:a16="http://schemas.microsoft.com/office/drawing/2014/main" id="{8E9AA410-324E-8A2A-5EBB-E0B358602143}"/>
              </a:ext>
            </a:extLst>
          </p:cNvPr>
          <p:cNvSpPr txBox="1"/>
          <p:nvPr/>
        </p:nvSpPr>
        <p:spPr>
          <a:xfrm>
            <a:off x="5205411" y="5033546"/>
            <a:ext cx="690562" cy="338554"/>
          </a:xfrm>
          <a:prstGeom prst="rect">
            <a:avLst/>
          </a:prstGeom>
          <a:noFill/>
        </p:spPr>
        <p:txBody>
          <a:bodyPr wrap="square" rtlCol="0">
            <a:spAutoFit/>
          </a:bodyPr>
          <a:lstStyle/>
          <a:p>
            <a:r>
              <a:rPr lang="es-MX" sz="1600" b="1" dirty="0"/>
              <a:t>23%</a:t>
            </a:r>
          </a:p>
        </p:txBody>
      </p:sp>
      <p:sp>
        <p:nvSpPr>
          <p:cNvPr id="12" name="CuadroTexto 11">
            <a:extLst>
              <a:ext uri="{FF2B5EF4-FFF2-40B4-BE49-F238E27FC236}">
                <a16:creationId xmlns:a16="http://schemas.microsoft.com/office/drawing/2014/main" id="{F8E7D609-431D-04A6-C956-DECDB52510AF}"/>
              </a:ext>
            </a:extLst>
          </p:cNvPr>
          <p:cNvSpPr txBox="1"/>
          <p:nvPr/>
        </p:nvSpPr>
        <p:spPr>
          <a:xfrm>
            <a:off x="6096000" y="4864269"/>
            <a:ext cx="690562" cy="338554"/>
          </a:xfrm>
          <a:prstGeom prst="rect">
            <a:avLst/>
          </a:prstGeom>
          <a:noFill/>
        </p:spPr>
        <p:txBody>
          <a:bodyPr wrap="square" rtlCol="0">
            <a:spAutoFit/>
          </a:bodyPr>
          <a:lstStyle/>
          <a:p>
            <a:r>
              <a:rPr lang="es-MX" sz="1600" b="1" dirty="0"/>
              <a:t>25%</a:t>
            </a:r>
          </a:p>
        </p:txBody>
      </p:sp>
      <p:sp>
        <p:nvSpPr>
          <p:cNvPr id="13" name="CuadroTexto 12">
            <a:extLst>
              <a:ext uri="{FF2B5EF4-FFF2-40B4-BE49-F238E27FC236}">
                <a16:creationId xmlns:a16="http://schemas.microsoft.com/office/drawing/2014/main" id="{DBE0CD41-A059-D907-F916-F7258E935743}"/>
              </a:ext>
            </a:extLst>
          </p:cNvPr>
          <p:cNvSpPr txBox="1"/>
          <p:nvPr/>
        </p:nvSpPr>
        <p:spPr>
          <a:xfrm>
            <a:off x="7041354" y="5329237"/>
            <a:ext cx="690562" cy="338554"/>
          </a:xfrm>
          <a:prstGeom prst="rect">
            <a:avLst/>
          </a:prstGeom>
          <a:noFill/>
        </p:spPr>
        <p:txBody>
          <a:bodyPr wrap="square" rtlCol="0">
            <a:spAutoFit/>
          </a:bodyPr>
          <a:lstStyle/>
          <a:p>
            <a:r>
              <a:rPr lang="es-MX" sz="1600" b="1" dirty="0"/>
              <a:t>21%</a:t>
            </a:r>
          </a:p>
        </p:txBody>
      </p:sp>
      <p:sp>
        <p:nvSpPr>
          <p:cNvPr id="14" name="CuadroTexto 13">
            <a:extLst>
              <a:ext uri="{FF2B5EF4-FFF2-40B4-BE49-F238E27FC236}">
                <a16:creationId xmlns:a16="http://schemas.microsoft.com/office/drawing/2014/main" id="{F408DEBE-5063-85F7-8851-4294C11C87FA}"/>
              </a:ext>
            </a:extLst>
          </p:cNvPr>
          <p:cNvSpPr txBox="1"/>
          <p:nvPr/>
        </p:nvSpPr>
        <p:spPr>
          <a:xfrm>
            <a:off x="8001000" y="4914900"/>
            <a:ext cx="690562" cy="338554"/>
          </a:xfrm>
          <a:prstGeom prst="rect">
            <a:avLst/>
          </a:prstGeom>
          <a:noFill/>
        </p:spPr>
        <p:txBody>
          <a:bodyPr wrap="square" rtlCol="0">
            <a:spAutoFit/>
          </a:bodyPr>
          <a:lstStyle/>
          <a:p>
            <a:r>
              <a:rPr lang="es-MX" sz="1600" b="1" dirty="0"/>
              <a:t>24%</a:t>
            </a:r>
          </a:p>
        </p:txBody>
      </p:sp>
      <p:sp>
        <p:nvSpPr>
          <p:cNvPr id="8" name="CuadroTexto 7">
            <a:extLst>
              <a:ext uri="{FF2B5EF4-FFF2-40B4-BE49-F238E27FC236}">
                <a16:creationId xmlns:a16="http://schemas.microsoft.com/office/drawing/2014/main" id="{1BC295FF-0818-7190-6B0D-7A9C7E284016}"/>
              </a:ext>
            </a:extLst>
          </p:cNvPr>
          <p:cNvSpPr txBox="1"/>
          <p:nvPr/>
        </p:nvSpPr>
        <p:spPr>
          <a:xfrm>
            <a:off x="11353800" y="3738146"/>
            <a:ext cx="690562" cy="338554"/>
          </a:xfrm>
          <a:prstGeom prst="rect">
            <a:avLst/>
          </a:prstGeom>
          <a:noFill/>
        </p:spPr>
        <p:txBody>
          <a:bodyPr wrap="square" rtlCol="0">
            <a:spAutoFit/>
          </a:bodyPr>
          <a:lstStyle/>
          <a:p>
            <a:r>
              <a:rPr lang="es-MX" sz="1600" b="1" dirty="0"/>
              <a:t>42%</a:t>
            </a:r>
          </a:p>
        </p:txBody>
      </p:sp>
      <p:sp>
        <p:nvSpPr>
          <p:cNvPr id="15" name="CuadroTexto 14">
            <a:extLst>
              <a:ext uri="{FF2B5EF4-FFF2-40B4-BE49-F238E27FC236}">
                <a16:creationId xmlns:a16="http://schemas.microsoft.com/office/drawing/2014/main" id="{56ECC16B-908E-3D74-F8E3-620E67EF0CDF}"/>
              </a:ext>
            </a:extLst>
          </p:cNvPr>
          <p:cNvSpPr txBox="1"/>
          <p:nvPr/>
        </p:nvSpPr>
        <p:spPr>
          <a:xfrm>
            <a:off x="12325349" y="7090946"/>
            <a:ext cx="690562" cy="338554"/>
          </a:xfrm>
          <a:prstGeom prst="rect">
            <a:avLst/>
          </a:prstGeom>
          <a:noFill/>
        </p:spPr>
        <p:txBody>
          <a:bodyPr wrap="square" rtlCol="0">
            <a:spAutoFit/>
          </a:bodyPr>
          <a:lstStyle/>
          <a:p>
            <a:r>
              <a:rPr lang="es-MX" sz="1600" b="1" dirty="0"/>
              <a:t>9%</a:t>
            </a:r>
          </a:p>
        </p:txBody>
      </p:sp>
      <p:sp>
        <p:nvSpPr>
          <p:cNvPr id="16" name="CuadroTexto 15">
            <a:extLst>
              <a:ext uri="{FF2B5EF4-FFF2-40B4-BE49-F238E27FC236}">
                <a16:creationId xmlns:a16="http://schemas.microsoft.com/office/drawing/2014/main" id="{B7A43CDD-E197-91C2-6849-5111D5E632A7}"/>
              </a:ext>
            </a:extLst>
          </p:cNvPr>
          <p:cNvSpPr txBox="1"/>
          <p:nvPr/>
        </p:nvSpPr>
        <p:spPr>
          <a:xfrm>
            <a:off x="13182600" y="6024146"/>
            <a:ext cx="690562" cy="338554"/>
          </a:xfrm>
          <a:prstGeom prst="rect">
            <a:avLst/>
          </a:prstGeom>
          <a:noFill/>
        </p:spPr>
        <p:txBody>
          <a:bodyPr wrap="square" rtlCol="0">
            <a:spAutoFit/>
          </a:bodyPr>
          <a:lstStyle/>
          <a:p>
            <a:r>
              <a:rPr lang="es-MX" sz="1600" b="1" dirty="0"/>
              <a:t>20%</a:t>
            </a:r>
          </a:p>
        </p:txBody>
      </p:sp>
      <p:sp>
        <p:nvSpPr>
          <p:cNvPr id="17" name="CuadroTexto 16">
            <a:extLst>
              <a:ext uri="{FF2B5EF4-FFF2-40B4-BE49-F238E27FC236}">
                <a16:creationId xmlns:a16="http://schemas.microsoft.com/office/drawing/2014/main" id="{58832B8C-248F-A080-C2BB-D8B8885AC046}"/>
              </a:ext>
            </a:extLst>
          </p:cNvPr>
          <p:cNvSpPr txBox="1"/>
          <p:nvPr/>
        </p:nvSpPr>
        <p:spPr>
          <a:xfrm>
            <a:off x="14116050" y="5795546"/>
            <a:ext cx="690562" cy="338554"/>
          </a:xfrm>
          <a:prstGeom prst="rect">
            <a:avLst/>
          </a:prstGeom>
          <a:noFill/>
        </p:spPr>
        <p:txBody>
          <a:bodyPr wrap="square" rtlCol="0">
            <a:spAutoFit/>
          </a:bodyPr>
          <a:lstStyle/>
          <a:p>
            <a:r>
              <a:rPr lang="es-MX" sz="1600" b="1" dirty="0"/>
              <a:t>22%</a:t>
            </a:r>
          </a:p>
        </p:txBody>
      </p:sp>
      <p:sp>
        <p:nvSpPr>
          <p:cNvPr id="18" name="CuadroTexto 17">
            <a:extLst>
              <a:ext uri="{FF2B5EF4-FFF2-40B4-BE49-F238E27FC236}">
                <a16:creationId xmlns:a16="http://schemas.microsoft.com/office/drawing/2014/main" id="{9B3C6DF4-020F-17CF-55E7-20D7D851B1EF}"/>
              </a:ext>
            </a:extLst>
          </p:cNvPr>
          <p:cNvSpPr txBox="1"/>
          <p:nvPr/>
        </p:nvSpPr>
        <p:spPr>
          <a:xfrm>
            <a:off x="15087600" y="6938546"/>
            <a:ext cx="690562" cy="338554"/>
          </a:xfrm>
          <a:prstGeom prst="rect">
            <a:avLst/>
          </a:prstGeom>
          <a:noFill/>
        </p:spPr>
        <p:txBody>
          <a:bodyPr wrap="square" rtlCol="0">
            <a:spAutoFit/>
          </a:bodyPr>
          <a:lstStyle/>
          <a:p>
            <a:r>
              <a:rPr lang="es-MX" sz="1600" b="1" dirty="0"/>
              <a:t>10%</a:t>
            </a:r>
          </a:p>
        </p:txBody>
      </p:sp>
      <p:sp>
        <p:nvSpPr>
          <p:cNvPr id="19" name="CuadroTexto 18">
            <a:extLst>
              <a:ext uri="{FF2B5EF4-FFF2-40B4-BE49-F238E27FC236}">
                <a16:creationId xmlns:a16="http://schemas.microsoft.com/office/drawing/2014/main" id="{D3858E9B-EA65-5D8D-1373-8E10114D5EE3}"/>
              </a:ext>
            </a:extLst>
          </p:cNvPr>
          <p:cNvSpPr txBox="1"/>
          <p:nvPr/>
        </p:nvSpPr>
        <p:spPr>
          <a:xfrm>
            <a:off x="16002000" y="6709946"/>
            <a:ext cx="690562" cy="338554"/>
          </a:xfrm>
          <a:prstGeom prst="rect">
            <a:avLst/>
          </a:prstGeom>
          <a:noFill/>
        </p:spPr>
        <p:txBody>
          <a:bodyPr wrap="square" rtlCol="0">
            <a:spAutoFit/>
          </a:bodyPr>
          <a:lstStyle/>
          <a:p>
            <a:r>
              <a:rPr lang="es-MX" sz="1600" b="1" dirty="0"/>
              <a:t>13%</a:t>
            </a:r>
          </a:p>
        </p:txBody>
      </p:sp>
      <p:sp>
        <p:nvSpPr>
          <p:cNvPr id="20" name="CuadroTexto 19">
            <a:extLst>
              <a:ext uri="{FF2B5EF4-FFF2-40B4-BE49-F238E27FC236}">
                <a16:creationId xmlns:a16="http://schemas.microsoft.com/office/drawing/2014/main" id="{403C2CDF-8E04-9DD3-6F1F-0D02E05BE146}"/>
              </a:ext>
            </a:extLst>
          </p:cNvPr>
          <p:cNvSpPr txBox="1"/>
          <p:nvPr/>
        </p:nvSpPr>
        <p:spPr>
          <a:xfrm>
            <a:off x="16987838" y="7395746"/>
            <a:ext cx="690562" cy="338554"/>
          </a:xfrm>
          <a:prstGeom prst="rect">
            <a:avLst/>
          </a:prstGeom>
          <a:noFill/>
        </p:spPr>
        <p:txBody>
          <a:bodyPr wrap="square" rtlCol="0">
            <a:spAutoFit/>
          </a:bodyPr>
          <a:lstStyle/>
          <a:p>
            <a:r>
              <a:rPr lang="es-MX" sz="1600" b="1" dirty="0"/>
              <a:t>6%</a:t>
            </a:r>
          </a:p>
        </p:txBody>
      </p:sp>
    </p:spTree>
    <p:extLst>
      <p:ext uri="{BB962C8B-B14F-4D97-AF65-F5344CB8AC3E}">
        <p14:creationId xmlns:p14="http://schemas.microsoft.com/office/powerpoint/2010/main" val="2045561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929686" y="9258300"/>
            <a:ext cx="9348789" cy="1028700"/>
          </a:xfrm>
          <a:prstGeom prst="rect">
            <a:avLst/>
          </a:prstGeom>
          <a:solidFill>
            <a:srgbClr val="2F5B44"/>
          </a:solidFill>
        </p:spPr>
      </p:sp>
      <p:sp>
        <p:nvSpPr>
          <p:cNvPr id="3" name="Freeform 3"/>
          <p:cNvSpPr/>
          <p:nvPr/>
        </p:nvSpPr>
        <p:spPr>
          <a:xfrm flipH="1">
            <a:off x="0" y="-221526"/>
            <a:ext cx="9144000" cy="10508526"/>
          </a:xfrm>
          <a:custGeom>
            <a:avLst/>
            <a:gdLst/>
            <a:ahLst/>
            <a:cxnLst/>
            <a:rect l="l" t="t" r="r" b="b"/>
            <a:pathLst>
              <a:path w="9144000" h="10508526">
                <a:moveTo>
                  <a:pt x="9144000" y="0"/>
                </a:moveTo>
                <a:lnTo>
                  <a:pt x="0" y="0"/>
                </a:lnTo>
                <a:lnTo>
                  <a:pt x="0" y="10508526"/>
                </a:lnTo>
                <a:lnTo>
                  <a:pt x="9144000" y="10508526"/>
                </a:lnTo>
                <a:lnTo>
                  <a:pt x="9144000" y="0"/>
                </a:lnTo>
                <a:close/>
              </a:path>
            </a:pathLst>
          </a:custGeom>
          <a:blipFill>
            <a:blip r:embed="rId2"/>
            <a:stretch>
              <a:fillRect t="-1589" r="-18575" b="-1589"/>
            </a:stretch>
          </a:blipFill>
        </p:spPr>
      </p:sp>
      <p:sp>
        <p:nvSpPr>
          <p:cNvPr id="5" name="TextBox 5"/>
          <p:cNvSpPr txBox="1"/>
          <p:nvPr/>
        </p:nvSpPr>
        <p:spPr>
          <a:xfrm>
            <a:off x="1028700" y="1000125"/>
            <a:ext cx="7442680" cy="2343150"/>
          </a:xfrm>
          <a:prstGeom prst="rect">
            <a:avLst/>
          </a:prstGeom>
        </p:spPr>
        <p:txBody>
          <a:bodyPr lIns="0" tIns="0" rIns="0" bIns="0" rtlCol="0" anchor="t">
            <a:spAutoFit/>
          </a:bodyPr>
          <a:lstStyle/>
          <a:p>
            <a:pPr algn="l">
              <a:lnSpc>
                <a:spcPts val="9239"/>
              </a:lnSpc>
            </a:pPr>
            <a:r>
              <a:rPr lang="en-US" sz="7699" b="1">
                <a:solidFill>
                  <a:srgbClr val="FFFFFF"/>
                </a:solidFill>
                <a:latin typeface="Open Sans 1 Bold"/>
                <a:ea typeface="Open Sans 1 Bold"/>
                <a:cs typeface="Open Sans 1 Bold"/>
                <a:sym typeface="Open Sans 1 Bold"/>
              </a:rPr>
              <a:t>Encuesta inicial</a:t>
            </a:r>
          </a:p>
        </p:txBody>
      </p:sp>
      <p:pic>
        <p:nvPicPr>
          <p:cNvPr id="9" name="Imagen 8">
            <a:extLst>
              <a:ext uri="{FF2B5EF4-FFF2-40B4-BE49-F238E27FC236}">
                <a16:creationId xmlns:a16="http://schemas.microsoft.com/office/drawing/2014/main" id="{6115B6A5-4907-D0FC-9010-D83B0D7ED48F}"/>
              </a:ext>
            </a:extLst>
          </p:cNvPr>
          <p:cNvPicPr>
            <a:picLocks noChangeAspect="1"/>
          </p:cNvPicPr>
          <p:nvPr/>
        </p:nvPicPr>
        <p:blipFill>
          <a:blip r:embed="rId3">
            <a:extLst>
              <a:ext uri="{28A0092B-C50C-407E-A947-70E740481C1C}">
                <a14:useLocalDpi xmlns:a14="http://schemas.microsoft.com/office/drawing/2010/main" val="0"/>
              </a:ext>
            </a:extLst>
          </a:blip>
          <a:srcRect l="9995" t="10728" r="50000" b="50748"/>
          <a:stretch>
            <a:fillRect/>
          </a:stretch>
        </p:blipFill>
        <p:spPr>
          <a:xfrm>
            <a:off x="9677400" y="1000125"/>
            <a:ext cx="7863621" cy="757237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2077700" y="0"/>
            <a:ext cx="6210300" cy="10287000"/>
          </a:xfrm>
          <a:prstGeom prst="rect">
            <a:avLst/>
          </a:prstGeom>
          <a:solidFill>
            <a:srgbClr val="EBEBEB"/>
          </a:solidFill>
        </p:spPr>
      </p:sp>
      <p:sp>
        <p:nvSpPr>
          <p:cNvPr id="3" name="Freeform 3"/>
          <p:cNvSpPr/>
          <p:nvPr/>
        </p:nvSpPr>
        <p:spPr>
          <a:xfrm>
            <a:off x="12077700" y="5160987"/>
            <a:ext cx="6210300" cy="5126013"/>
          </a:xfrm>
          <a:custGeom>
            <a:avLst/>
            <a:gdLst/>
            <a:ahLst/>
            <a:cxnLst/>
            <a:rect l="l" t="t" r="r" b="b"/>
            <a:pathLst>
              <a:path w="6210300" h="5126013">
                <a:moveTo>
                  <a:pt x="0" y="0"/>
                </a:moveTo>
                <a:lnTo>
                  <a:pt x="6210300" y="0"/>
                </a:lnTo>
                <a:lnTo>
                  <a:pt x="6210300" y="5126013"/>
                </a:lnTo>
                <a:lnTo>
                  <a:pt x="0" y="5126013"/>
                </a:lnTo>
                <a:lnTo>
                  <a:pt x="0" y="0"/>
                </a:lnTo>
                <a:close/>
              </a:path>
            </a:pathLst>
          </a:custGeom>
          <a:blipFill>
            <a:blip r:embed="rId2"/>
            <a:stretch>
              <a:fillRect l="-23369" r="-23369"/>
            </a:stretch>
          </a:blipFill>
        </p:spPr>
      </p:sp>
      <p:sp>
        <p:nvSpPr>
          <p:cNvPr id="4" name="AutoShape 4"/>
          <p:cNvSpPr/>
          <p:nvPr/>
        </p:nvSpPr>
        <p:spPr>
          <a:xfrm>
            <a:off x="12077700" y="5143500"/>
            <a:ext cx="6210300" cy="5126013"/>
          </a:xfrm>
          <a:prstGeom prst="rect">
            <a:avLst/>
          </a:prstGeom>
          <a:solidFill>
            <a:srgbClr val="2F5B44">
              <a:alpha val="40000"/>
            </a:srgbClr>
          </a:solidFill>
        </p:spPr>
      </p:sp>
      <p:sp>
        <p:nvSpPr>
          <p:cNvPr id="5" name="TextBox 5"/>
          <p:cNvSpPr txBox="1"/>
          <p:nvPr/>
        </p:nvSpPr>
        <p:spPr>
          <a:xfrm>
            <a:off x="1028700" y="2703537"/>
            <a:ext cx="8616995" cy="4914900"/>
          </a:xfrm>
          <a:prstGeom prst="rect">
            <a:avLst/>
          </a:prstGeom>
        </p:spPr>
        <p:txBody>
          <a:bodyPr lIns="0" tIns="0" rIns="0" bIns="0" rtlCol="0" anchor="t">
            <a:spAutoFit/>
          </a:bodyPr>
          <a:lstStyle/>
          <a:p>
            <a:pPr algn="l">
              <a:lnSpc>
                <a:spcPts val="6480"/>
              </a:lnSpc>
            </a:pPr>
            <a:r>
              <a:rPr lang="en-US" sz="5400" spc="-108">
                <a:solidFill>
                  <a:srgbClr val="191919"/>
                </a:solidFill>
                <a:latin typeface="Open Sans 1"/>
                <a:ea typeface="Open Sans 1"/>
                <a:cs typeface="Open Sans 1"/>
                <a:sym typeface="Open Sans 1"/>
              </a:rPr>
              <a:t>Es el proceso en el que se </a:t>
            </a:r>
            <a:r>
              <a:rPr lang="en-US" sz="5400" b="1" spc="-108">
                <a:solidFill>
                  <a:srgbClr val="2F5B44"/>
                </a:solidFill>
                <a:latin typeface="Open Sans 1 Bold"/>
                <a:ea typeface="Open Sans 1 Bold"/>
                <a:cs typeface="Open Sans 1 Bold"/>
                <a:sym typeface="Open Sans 1 Bold"/>
              </a:rPr>
              <a:t>cuida, protege, guía, acompaña y satisface las necesidades</a:t>
            </a:r>
            <a:r>
              <a:rPr lang="en-US" sz="5400" spc="-108">
                <a:solidFill>
                  <a:srgbClr val="191919"/>
                </a:solidFill>
                <a:latin typeface="Open Sans 1"/>
                <a:ea typeface="Open Sans 1"/>
                <a:cs typeface="Open Sans 1"/>
                <a:sym typeface="Open Sans 1"/>
              </a:rPr>
              <a:t> de las personas desde la niñez hasta la edad adulta.</a:t>
            </a:r>
          </a:p>
        </p:txBody>
      </p:sp>
      <p:sp>
        <p:nvSpPr>
          <p:cNvPr id="6" name="TextBox 6"/>
          <p:cNvSpPr txBox="1"/>
          <p:nvPr/>
        </p:nvSpPr>
        <p:spPr>
          <a:xfrm>
            <a:off x="12920636" y="1227455"/>
            <a:ext cx="4338664" cy="1536066"/>
          </a:xfrm>
          <a:prstGeom prst="rect">
            <a:avLst/>
          </a:prstGeom>
        </p:spPr>
        <p:txBody>
          <a:bodyPr lIns="0" tIns="0" rIns="0" bIns="0" rtlCol="0" anchor="t">
            <a:spAutoFit/>
          </a:bodyPr>
          <a:lstStyle/>
          <a:p>
            <a:pPr algn="r">
              <a:lnSpc>
                <a:spcPts val="6159"/>
              </a:lnSpc>
            </a:pPr>
            <a:r>
              <a:rPr lang="en-US" sz="4399" dirty="0">
                <a:solidFill>
                  <a:srgbClr val="191919"/>
                </a:solidFill>
                <a:latin typeface="Open Sans 1"/>
                <a:ea typeface="Open Sans 1"/>
                <a:cs typeface="Open Sans 1"/>
                <a:sym typeface="Open Sans 1"/>
              </a:rPr>
              <a:t>¿</a:t>
            </a:r>
            <a:r>
              <a:rPr lang="en-US" sz="4399" dirty="0" err="1">
                <a:solidFill>
                  <a:srgbClr val="191919"/>
                </a:solidFill>
                <a:latin typeface="Open Sans 1"/>
                <a:ea typeface="Open Sans 1"/>
                <a:cs typeface="Open Sans 1"/>
                <a:sym typeface="Open Sans 1"/>
              </a:rPr>
              <a:t>Qué</a:t>
            </a:r>
            <a:r>
              <a:rPr lang="en-US" sz="4399" dirty="0">
                <a:solidFill>
                  <a:srgbClr val="191919"/>
                </a:solidFill>
                <a:latin typeface="Open Sans 1"/>
                <a:ea typeface="Open Sans 1"/>
                <a:cs typeface="Open Sans 1"/>
                <a:sym typeface="Open Sans 1"/>
              </a:rPr>
              <a:t> es la </a:t>
            </a:r>
            <a:r>
              <a:rPr lang="en-US" sz="4399" dirty="0" err="1">
                <a:solidFill>
                  <a:srgbClr val="191919"/>
                </a:solidFill>
                <a:latin typeface="Open Sans 1"/>
                <a:ea typeface="Open Sans 1"/>
                <a:cs typeface="Open Sans 1"/>
                <a:sym typeface="Open Sans 1"/>
              </a:rPr>
              <a:t>crianza</a:t>
            </a:r>
            <a:r>
              <a:rPr lang="en-US" sz="4399" dirty="0">
                <a:solidFill>
                  <a:srgbClr val="191919"/>
                </a:solidFill>
                <a:latin typeface="Open Sans 1"/>
                <a:ea typeface="Open Sans 1"/>
                <a:cs typeface="Open Sans 1"/>
                <a:sym typeface="Open Sans 1"/>
              </a:rPr>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78656" y="355214"/>
            <a:ext cx="8639408" cy="4766810"/>
            <a:chOff x="0" y="0"/>
            <a:chExt cx="19270714" cy="10632654"/>
          </a:xfrm>
        </p:grpSpPr>
        <p:sp>
          <p:nvSpPr>
            <p:cNvPr id="3" name="Freeform 3"/>
            <p:cNvSpPr/>
            <p:nvPr/>
          </p:nvSpPr>
          <p:spPr>
            <a:xfrm>
              <a:off x="0" y="0"/>
              <a:ext cx="19270715" cy="10632654"/>
            </a:xfrm>
            <a:custGeom>
              <a:avLst/>
              <a:gdLst/>
              <a:ahLst/>
              <a:cxnLst/>
              <a:rect l="l" t="t" r="r" b="b"/>
              <a:pathLst>
                <a:path w="19270715" h="10632654">
                  <a:moveTo>
                    <a:pt x="0" y="0"/>
                  </a:moveTo>
                  <a:lnTo>
                    <a:pt x="0" y="10632654"/>
                  </a:lnTo>
                  <a:lnTo>
                    <a:pt x="19270715" y="10632654"/>
                  </a:lnTo>
                  <a:lnTo>
                    <a:pt x="19270715" y="0"/>
                  </a:lnTo>
                  <a:lnTo>
                    <a:pt x="0" y="0"/>
                  </a:lnTo>
                  <a:close/>
                  <a:moveTo>
                    <a:pt x="19209755" y="10571694"/>
                  </a:moveTo>
                  <a:lnTo>
                    <a:pt x="59690" y="10571694"/>
                  </a:lnTo>
                  <a:lnTo>
                    <a:pt x="59690" y="59690"/>
                  </a:lnTo>
                  <a:lnTo>
                    <a:pt x="19209755" y="59690"/>
                  </a:lnTo>
                  <a:lnTo>
                    <a:pt x="19209755" y="10571694"/>
                  </a:lnTo>
                  <a:close/>
                </a:path>
              </a:pathLst>
            </a:custGeom>
            <a:solidFill>
              <a:srgbClr val="2F5B44"/>
            </a:solidFill>
          </p:spPr>
        </p:sp>
      </p:grpSp>
      <p:grpSp>
        <p:nvGrpSpPr>
          <p:cNvPr id="4" name="Group 4"/>
          <p:cNvGrpSpPr/>
          <p:nvPr/>
        </p:nvGrpSpPr>
        <p:grpSpPr>
          <a:xfrm>
            <a:off x="9278656" y="5410562"/>
            <a:ext cx="4185048" cy="4523651"/>
            <a:chOff x="0" y="0"/>
            <a:chExt cx="9335000" cy="10090273"/>
          </a:xfrm>
        </p:grpSpPr>
        <p:sp>
          <p:nvSpPr>
            <p:cNvPr id="5" name="Freeform 5"/>
            <p:cNvSpPr/>
            <p:nvPr/>
          </p:nvSpPr>
          <p:spPr>
            <a:xfrm>
              <a:off x="0" y="0"/>
              <a:ext cx="9335000" cy="10090273"/>
            </a:xfrm>
            <a:custGeom>
              <a:avLst/>
              <a:gdLst/>
              <a:ahLst/>
              <a:cxnLst/>
              <a:rect l="l" t="t" r="r" b="b"/>
              <a:pathLst>
                <a:path w="9335000" h="10090273">
                  <a:moveTo>
                    <a:pt x="0" y="0"/>
                  </a:moveTo>
                  <a:lnTo>
                    <a:pt x="0" y="10090273"/>
                  </a:lnTo>
                  <a:lnTo>
                    <a:pt x="9335000" y="10090273"/>
                  </a:lnTo>
                  <a:lnTo>
                    <a:pt x="9335000" y="0"/>
                  </a:lnTo>
                  <a:lnTo>
                    <a:pt x="0" y="0"/>
                  </a:lnTo>
                  <a:close/>
                  <a:moveTo>
                    <a:pt x="9274040" y="10029313"/>
                  </a:moveTo>
                  <a:lnTo>
                    <a:pt x="59690" y="10029313"/>
                  </a:lnTo>
                  <a:lnTo>
                    <a:pt x="59690" y="59690"/>
                  </a:lnTo>
                  <a:lnTo>
                    <a:pt x="9274040" y="59690"/>
                  </a:lnTo>
                  <a:lnTo>
                    <a:pt x="9274040" y="10029313"/>
                  </a:lnTo>
                  <a:close/>
                </a:path>
              </a:pathLst>
            </a:custGeom>
            <a:solidFill>
              <a:srgbClr val="2F5B44"/>
            </a:solidFill>
          </p:spPr>
        </p:sp>
      </p:grpSp>
      <p:grpSp>
        <p:nvGrpSpPr>
          <p:cNvPr id="6" name="Group 6"/>
          <p:cNvGrpSpPr/>
          <p:nvPr/>
        </p:nvGrpSpPr>
        <p:grpSpPr>
          <a:xfrm>
            <a:off x="13733015" y="5410562"/>
            <a:ext cx="4185048" cy="4523651"/>
            <a:chOff x="0" y="0"/>
            <a:chExt cx="9335000" cy="10090273"/>
          </a:xfrm>
        </p:grpSpPr>
        <p:sp>
          <p:nvSpPr>
            <p:cNvPr id="7" name="Freeform 7"/>
            <p:cNvSpPr/>
            <p:nvPr/>
          </p:nvSpPr>
          <p:spPr>
            <a:xfrm>
              <a:off x="0" y="0"/>
              <a:ext cx="9335000" cy="10090273"/>
            </a:xfrm>
            <a:custGeom>
              <a:avLst/>
              <a:gdLst/>
              <a:ahLst/>
              <a:cxnLst/>
              <a:rect l="l" t="t" r="r" b="b"/>
              <a:pathLst>
                <a:path w="9335000" h="10090273">
                  <a:moveTo>
                    <a:pt x="0" y="0"/>
                  </a:moveTo>
                  <a:lnTo>
                    <a:pt x="0" y="10090273"/>
                  </a:lnTo>
                  <a:lnTo>
                    <a:pt x="9335000" y="10090273"/>
                  </a:lnTo>
                  <a:lnTo>
                    <a:pt x="9335000" y="0"/>
                  </a:lnTo>
                  <a:lnTo>
                    <a:pt x="0" y="0"/>
                  </a:lnTo>
                  <a:close/>
                  <a:moveTo>
                    <a:pt x="9274040" y="10029313"/>
                  </a:moveTo>
                  <a:lnTo>
                    <a:pt x="59690" y="10029313"/>
                  </a:lnTo>
                  <a:lnTo>
                    <a:pt x="59690" y="59690"/>
                  </a:lnTo>
                  <a:lnTo>
                    <a:pt x="9274040" y="59690"/>
                  </a:lnTo>
                  <a:lnTo>
                    <a:pt x="9274040" y="10029313"/>
                  </a:lnTo>
                  <a:close/>
                </a:path>
              </a:pathLst>
            </a:custGeom>
            <a:solidFill>
              <a:srgbClr val="2F5B44"/>
            </a:solidFill>
          </p:spPr>
        </p:sp>
      </p:grpSp>
      <p:sp>
        <p:nvSpPr>
          <p:cNvPr id="8" name="AutoShape 8"/>
          <p:cNvSpPr/>
          <p:nvPr/>
        </p:nvSpPr>
        <p:spPr>
          <a:xfrm>
            <a:off x="369937" y="371837"/>
            <a:ext cx="8639408" cy="9562376"/>
          </a:xfrm>
          <a:prstGeom prst="rect">
            <a:avLst/>
          </a:prstGeom>
          <a:solidFill>
            <a:srgbClr val="41765A"/>
          </a:solidFill>
        </p:spPr>
      </p:sp>
      <p:sp>
        <p:nvSpPr>
          <p:cNvPr id="9" name="Freeform 9"/>
          <p:cNvSpPr/>
          <p:nvPr/>
        </p:nvSpPr>
        <p:spPr>
          <a:xfrm>
            <a:off x="8180302" y="4701181"/>
            <a:ext cx="798070" cy="1274363"/>
          </a:xfrm>
          <a:custGeom>
            <a:avLst/>
            <a:gdLst/>
            <a:ahLst/>
            <a:cxnLst/>
            <a:rect l="l" t="t" r="r" b="b"/>
            <a:pathLst>
              <a:path w="798070" h="1274363">
                <a:moveTo>
                  <a:pt x="0" y="0"/>
                </a:moveTo>
                <a:lnTo>
                  <a:pt x="798070" y="0"/>
                </a:lnTo>
                <a:lnTo>
                  <a:pt x="798070" y="1274363"/>
                </a:lnTo>
                <a:lnTo>
                  <a:pt x="0" y="1274363"/>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10" name="Freeform 10"/>
          <p:cNvSpPr/>
          <p:nvPr/>
        </p:nvSpPr>
        <p:spPr>
          <a:xfrm rot="-956865">
            <a:off x="1165833" y="648107"/>
            <a:ext cx="675419" cy="1078513"/>
          </a:xfrm>
          <a:custGeom>
            <a:avLst/>
            <a:gdLst/>
            <a:ahLst/>
            <a:cxnLst/>
            <a:rect l="l" t="t" r="r" b="b"/>
            <a:pathLst>
              <a:path w="675419" h="1078513">
                <a:moveTo>
                  <a:pt x="0" y="0"/>
                </a:moveTo>
                <a:lnTo>
                  <a:pt x="675418" y="0"/>
                </a:lnTo>
                <a:lnTo>
                  <a:pt x="675418" y="1078513"/>
                </a:lnTo>
                <a:lnTo>
                  <a:pt x="0" y="1078513"/>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11" name="Freeform 11"/>
          <p:cNvSpPr/>
          <p:nvPr/>
        </p:nvSpPr>
        <p:spPr>
          <a:xfrm rot="6380938">
            <a:off x="7297841" y="891553"/>
            <a:ext cx="675419" cy="1078513"/>
          </a:xfrm>
          <a:custGeom>
            <a:avLst/>
            <a:gdLst/>
            <a:ahLst/>
            <a:cxnLst/>
            <a:rect l="l" t="t" r="r" b="b"/>
            <a:pathLst>
              <a:path w="675419" h="1078513">
                <a:moveTo>
                  <a:pt x="0" y="0"/>
                </a:moveTo>
                <a:lnTo>
                  <a:pt x="675419" y="0"/>
                </a:lnTo>
                <a:lnTo>
                  <a:pt x="675419" y="1078513"/>
                </a:lnTo>
                <a:lnTo>
                  <a:pt x="0" y="1078513"/>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12" name="Freeform 12"/>
          <p:cNvSpPr/>
          <p:nvPr/>
        </p:nvSpPr>
        <p:spPr>
          <a:xfrm rot="6380938">
            <a:off x="1569062" y="2372520"/>
            <a:ext cx="1016862" cy="1623732"/>
          </a:xfrm>
          <a:custGeom>
            <a:avLst/>
            <a:gdLst/>
            <a:ahLst/>
            <a:cxnLst/>
            <a:rect l="l" t="t" r="r" b="b"/>
            <a:pathLst>
              <a:path w="1016862" h="1623732">
                <a:moveTo>
                  <a:pt x="0" y="0"/>
                </a:moveTo>
                <a:lnTo>
                  <a:pt x="1016862" y="0"/>
                </a:lnTo>
                <a:lnTo>
                  <a:pt x="1016862" y="1623732"/>
                </a:lnTo>
                <a:lnTo>
                  <a:pt x="0" y="1623732"/>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13" name="Freeform 13"/>
          <p:cNvSpPr/>
          <p:nvPr/>
        </p:nvSpPr>
        <p:spPr>
          <a:xfrm rot="-4039465">
            <a:off x="3571399" y="7025697"/>
            <a:ext cx="658876" cy="1052097"/>
          </a:xfrm>
          <a:custGeom>
            <a:avLst/>
            <a:gdLst/>
            <a:ahLst/>
            <a:cxnLst/>
            <a:rect l="l" t="t" r="r" b="b"/>
            <a:pathLst>
              <a:path w="658876" h="1052097">
                <a:moveTo>
                  <a:pt x="0" y="0"/>
                </a:moveTo>
                <a:lnTo>
                  <a:pt x="658876" y="0"/>
                </a:lnTo>
                <a:lnTo>
                  <a:pt x="658876" y="1052097"/>
                </a:lnTo>
                <a:lnTo>
                  <a:pt x="0" y="1052097"/>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14" name="Freeform 14"/>
          <p:cNvSpPr/>
          <p:nvPr/>
        </p:nvSpPr>
        <p:spPr>
          <a:xfrm rot="-3016770">
            <a:off x="3244913" y="1481368"/>
            <a:ext cx="658876" cy="1052097"/>
          </a:xfrm>
          <a:custGeom>
            <a:avLst/>
            <a:gdLst/>
            <a:ahLst/>
            <a:cxnLst/>
            <a:rect l="l" t="t" r="r" b="b"/>
            <a:pathLst>
              <a:path w="658876" h="1052097">
                <a:moveTo>
                  <a:pt x="0" y="0"/>
                </a:moveTo>
                <a:lnTo>
                  <a:pt x="658876" y="0"/>
                </a:lnTo>
                <a:lnTo>
                  <a:pt x="658876" y="1052098"/>
                </a:lnTo>
                <a:lnTo>
                  <a:pt x="0" y="1052098"/>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15" name="Freeform 15"/>
          <p:cNvSpPr/>
          <p:nvPr/>
        </p:nvSpPr>
        <p:spPr>
          <a:xfrm rot="-1074429">
            <a:off x="5103665" y="1982468"/>
            <a:ext cx="658876" cy="1052097"/>
          </a:xfrm>
          <a:custGeom>
            <a:avLst/>
            <a:gdLst/>
            <a:ahLst/>
            <a:cxnLst/>
            <a:rect l="l" t="t" r="r" b="b"/>
            <a:pathLst>
              <a:path w="658876" h="1052097">
                <a:moveTo>
                  <a:pt x="0" y="0"/>
                </a:moveTo>
                <a:lnTo>
                  <a:pt x="658876" y="0"/>
                </a:lnTo>
                <a:lnTo>
                  <a:pt x="658876" y="1052097"/>
                </a:lnTo>
                <a:lnTo>
                  <a:pt x="0" y="1052097"/>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16" name="Freeform 16"/>
          <p:cNvSpPr/>
          <p:nvPr/>
        </p:nvSpPr>
        <p:spPr>
          <a:xfrm rot="-1777134">
            <a:off x="4826497" y="7531650"/>
            <a:ext cx="864656" cy="1380689"/>
          </a:xfrm>
          <a:custGeom>
            <a:avLst/>
            <a:gdLst/>
            <a:ahLst/>
            <a:cxnLst/>
            <a:rect l="l" t="t" r="r" b="b"/>
            <a:pathLst>
              <a:path w="864656" h="1380689">
                <a:moveTo>
                  <a:pt x="0" y="0"/>
                </a:moveTo>
                <a:lnTo>
                  <a:pt x="864657" y="0"/>
                </a:lnTo>
                <a:lnTo>
                  <a:pt x="864657" y="1380689"/>
                </a:lnTo>
                <a:lnTo>
                  <a:pt x="0" y="1380689"/>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17" name="Freeform 17"/>
          <p:cNvSpPr/>
          <p:nvPr/>
        </p:nvSpPr>
        <p:spPr>
          <a:xfrm rot="-9672853">
            <a:off x="4786808" y="3562084"/>
            <a:ext cx="864656" cy="1380689"/>
          </a:xfrm>
          <a:custGeom>
            <a:avLst/>
            <a:gdLst/>
            <a:ahLst/>
            <a:cxnLst/>
            <a:rect l="l" t="t" r="r" b="b"/>
            <a:pathLst>
              <a:path w="864656" h="1380689">
                <a:moveTo>
                  <a:pt x="0" y="0"/>
                </a:moveTo>
                <a:lnTo>
                  <a:pt x="864656" y="0"/>
                </a:lnTo>
                <a:lnTo>
                  <a:pt x="864656" y="1380688"/>
                </a:lnTo>
                <a:lnTo>
                  <a:pt x="0" y="1380688"/>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18" name="Freeform 18"/>
          <p:cNvSpPr/>
          <p:nvPr/>
        </p:nvSpPr>
        <p:spPr>
          <a:xfrm rot="-9672853">
            <a:off x="6172110" y="6959284"/>
            <a:ext cx="562251" cy="897806"/>
          </a:xfrm>
          <a:custGeom>
            <a:avLst/>
            <a:gdLst/>
            <a:ahLst/>
            <a:cxnLst/>
            <a:rect l="l" t="t" r="r" b="b"/>
            <a:pathLst>
              <a:path w="562251" h="897806">
                <a:moveTo>
                  <a:pt x="0" y="0"/>
                </a:moveTo>
                <a:lnTo>
                  <a:pt x="562251" y="0"/>
                </a:lnTo>
                <a:lnTo>
                  <a:pt x="562251" y="897806"/>
                </a:lnTo>
                <a:lnTo>
                  <a:pt x="0" y="897806"/>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19" name="Freeform 19"/>
          <p:cNvSpPr/>
          <p:nvPr/>
        </p:nvSpPr>
        <p:spPr>
          <a:xfrm rot="-9672853">
            <a:off x="1168036" y="4573685"/>
            <a:ext cx="374769" cy="598434"/>
          </a:xfrm>
          <a:custGeom>
            <a:avLst/>
            <a:gdLst/>
            <a:ahLst/>
            <a:cxnLst/>
            <a:rect l="l" t="t" r="r" b="b"/>
            <a:pathLst>
              <a:path w="374769" h="598434">
                <a:moveTo>
                  <a:pt x="0" y="0"/>
                </a:moveTo>
                <a:lnTo>
                  <a:pt x="374770" y="0"/>
                </a:lnTo>
                <a:lnTo>
                  <a:pt x="374770" y="598434"/>
                </a:lnTo>
                <a:lnTo>
                  <a:pt x="0" y="59843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20" name="Freeform 20"/>
          <p:cNvSpPr/>
          <p:nvPr/>
        </p:nvSpPr>
        <p:spPr>
          <a:xfrm rot="-9672853">
            <a:off x="2498061" y="416241"/>
            <a:ext cx="374769" cy="598434"/>
          </a:xfrm>
          <a:custGeom>
            <a:avLst/>
            <a:gdLst/>
            <a:ahLst/>
            <a:cxnLst/>
            <a:rect l="l" t="t" r="r" b="b"/>
            <a:pathLst>
              <a:path w="374769" h="598434">
                <a:moveTo>
                  <a:pt x="0" y="0"/>
                </a:moveTo>
                <a:lnTo>
                  <a:pt x="374769" y="0"/>
                </a:lnTo>
                <a:lnTo>
                  <a:pt x="374769" y="598434"/>
                </a:lnTo>
                <a:lnTo>
                  <a:pt x="0" y="59843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21" name="Freeform 21"/>
          <p:cNvSpPr/>
          <p:nvPr/>
        </p:nvSpPr>
        <p:spPr>
          <a:xfrm rot="-1270054" flipH="1">
            <a:off x="6342305" y="2535705"/>
            <a:ext cx="534593" cy="853641"/>
          </a:xfrm>
          <a:custGeom>
            <a:avLst/>
            <a:gdLst/>
            <a:ahLst/>
            <a:cxnLst/>
            <a:rect l="l" t="t" r="r" b="b"/>
            <a:pathLst>
              <a:path w="534593" h="853641">
                <a:moveTo>
                  <a:pt x="534592" y="0"/>
                </a:moveTo>
                <a:lnTo>
                  <a:pt x="0" y="0"/>
                </a:lnTo>
                <a:lnTo>
                  <a:pt x="0" y="853641"/>
                </a:lnTo>
                <a:lnTo>
                  <a:pt x="534592" y="853641"/>
                </a:lnTo>
                <a:lnTo>
                  <a:pt x="534592"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22" name="Freeform 22"/>
          <p:cNvSpPr/>
          <p:nvPr/>
        </p:nvSpPr>
        <p:spPr>
          <a:xfrm rot="-1270054" flipH="1">
            <a:off x="5816585" y="1018349"/>
            <a:ext cx="500381" cy="799011"/>
          </a:xfrm>
          <a:custGeom>
            <a:avLst/>
            <a:gdLst/>
            <a:ahLst/>
            <a:cxnLst/>
            <a:rect l="l" t="t" r="r" b="b"/>
            <a:pathLst>
              <a:path w="500381" h="799011">
                <a:moveTo>
                  <a:pt x="500381" y="0"/>
                </a:moveTo>
                <a:lnTo>
                  <a:pt x="0" y="0"/>
                </a:lnTo>
                <a:lnTo>
                  <a:pt x="0" y="799012"/>
                </a:lnTo>
                <a:lnTo>
                  <a:pt x="500381" y="799012"/>
                </a:lnTo>
                <a:lnTo>
                  <a:pt x="500381"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23" name="Freeform 23"/>
          <p:cNvSpPr/>
          <p:nvPr/>
        </p:nvSpPr>
        <p:spPr>
          <a:xfrm rot="-1270054" flipH="1">
            <a:off x="2543367" y="6286706"/>
            <a:ext cx="635714" cy="1015112"/>
          </a:xfrm>
          <a:custGeom>
            <a:avLst/>
            <a:gdLst/>
            <a:ahLst/>
            <a:cxnLst/>
            <a:rect l="l" t="t" r="r" b="b"/>
            <a:pathLst>
              <a:path w="635714" h="1015112">
                <a:moveTo>
                  <a:pt x="635714" y="0"/>
                </a:moveTo>
                <a:lnTo>
                  <a:pt x="0" y="0"/>
                </a:lnTo>
                <a:lnTo>
                  <a:pt x="0" y="1015112"/>
                </a:lnTo>
                <a:lnTo>
                  <a:pt x="635714" y="1015112"/>
                </a:lnTo>
                <a:lnTo>
                  <a:pt x="635714"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24" name="Freeform 24"/>
          <p:cNvSpPr/>
          <p:nvPr/>
        </p:nvSpPr>
        <p:spPr>
          <a:xfrm rot="-9672853">
            <a:off x="749367" y="1843059"/>
            <a:ext cx="374769" cy="598434"/>
          </a:xfrm>
          <a:custGeom>
            <a:avLst/>
            <a:gdLst/>
            <a:ahLst/>
            <a:cxnLst/>
            <a:rect l="l" t="t" r="r" b="b"/>
            <a:pathLst>
              <a:path w="374769" h="598434">
                <a:moveTo>
                  <a:pt x="0" y="0"/>
                </a:moveTo>
                <a:lnTo>
                  <a:pt x="374769" y="0"/>
                </a:lnTo>
                <a:lnTo>
                  <a:pt x="374769" y="598434"/>
                </a:lnTo>
                <a:lnTo>
                  <a:pt x="0" y="59843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25" name="Freeform 25"/>
          <p:cNvSpPr/>
          <p:nvPr/>
        </p:nvSpPr>
        <p:spPr>
          <a:xfrm rot="-9672853" flipH="1">
            <a:off x="7340085" y="2323128"/>
            <a:ext cx="374769" cy="598434"/>
          </a:xfrm>
          <a:custGeom>
            <a:avLst/>
            <a:gdLst/>
            <a:ahLst/>
            <a:cxnLst/>
            <a:rect l="l" t="t" r="r" b="b"/>
            <a:pathLst>
              <a:path w="374769" h="598434">
                <a:moveTo>
                  <a:pt x="374769" y="0"/>
                </a:moveTo>
                <a:lnTo>
                  <a:pt x="0" y="0"/>
                </a:lnTo>
                <a:lnTo>
                  <a:pt x="0" y="598434"/>
                </a:lnTo>
                <a:lnTo>
                  <a:pt x="374769" y="598434"/>
                </a:lnTo>
                <a:lnTo>
                  <a:pt x="374769"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26" name="TextBox 26"/>
          <p:cNvSpPr txBox="1"/>
          <p:nvPr/>
        </p:nvSpPr>
        <p:spPr>
          <a:xfrm>
            <a:off x="1095249" y="847484"/>
            <a:ext cx="6984554" cy="3782268"/>
          </a:xfrm>
          <a:prstGeom prst="rect">
            <a:avLst/>
          </a:prstGeom>
        </p:spPr>
        <p:txBody>
          <a:bodyPr lIns="0" tIns="0" rIns="0" bIns="0" rtlCol="0" anchor="t">
            <a:spAutoFit/>
          </a:bodyPr>
          <a:lstStyle/>
          <a:p>
            <a:pPr algn="ctr">
              <a:lnSpc>
                <a:spcPts val="9933"/>
              </a:lnSpc>
            </a:pPr>
            <a:r>
              <a:rPr lang="en-US" sz="8278">
                <a:solidFill>
                  <a:srgbClr val="FFFFFF"/>
                </a:solidFill>
                <a:latin typeface="Open Sans 1"/>
                <a:ea typeface="Open Sans 1"/>
                <a:cs typeface="Open Sans 1"/>
                <a:sym typeface="Open Sans 1"/>
              </a:rPr>
              <a:t>¿Como aprendemos a criar?</a:t>
            </a:r>
          </a:p>
        </p:txBody>
      </p:sp>
      <p:grpSp>
        <p:nvGrpSpPr>
          <p:cNvPr id="27" name="Group 27"/>
          <p:cNvGrpSpPr/>
          <p:nvPr/>
        </p:nvGrpSpPr>
        <p:grpSpPr>
          <a:xfrm>
            <a:off x="9808401" y="1028700"/>
            <a:ext cx="7677490" cy="2238631"/>
            <a:chOff x="0" y="0"/>
            <a:chExt cx="10236654" cy="2984841"/>
          </a:xfrm>
        </p:grpSpPr>
        <p:sp>
          <p:nvSpPr>
            <p:cNvPr id="28" name="TextBox 28"/>
            <p:cNvSpPr txBox="1"/>
            <p:nvPr/>
          </p:nvSpPr>
          <p:spPr>
            <a:xfrm>
              <a:off x="0" y="1072221"/>
              <a:ext cx="10236654" cy="2750821"/>
            </a:xfrm>
            <a:prstGeom prst="rect">
              <a:avLst/>
            </a:prstGeom>
          </p:spPr>
          <p:txBody>
            <a:bodyPr lIns="0" tIns="0" rIns="0" bIns="0" rtlCol="0" anchor="t">
              <a:spAutoFit/>
            </a:bodyPr>
            <a:lstStyle/>
            <a:p>
              <a:pPr algn="l">
                <a:lnSpc>
                  <a:spcPts val="3359"/>
                </a:lnSpc>
              </a:pPr>
              <a:endParaRPr/>
            </a:p>
            <a:p>
              <a:pPr algn="l">
                <a:lnSpc>
                  <a:spcPts val="3359"/>
                </a:lnSpc>
                <a:spcBef>
                  <a:spcPct val="0"/>
                </a:spcBef>
              </a:pPr>
              <a:r>
                <a:rPr lang="en-US" sz="2399" b="1">
                  <a:solidFill>
                    <a:srgbClr val="2F5B44"/>
                  </a:solidFill>
                  <a:latin typeface="Open Sans 1 Bold"/>
                  <a:ea typeface="Open Sans 1 Bold"/>
                  <a:cs typeface="Open Sans 1 Bold"/>
                  <a:sym typeface="Open Sans 1 Bold"/>
                </a:rPr>
                <a:t>¿Qué repetirías en la crianza de sus hijos e hijas porque resultó muy provechoso para usted y a ellos y a ellas les serviría para que tengan una vida plena?</a:t>
              </a:r>
            </a:p>
          </p:txBody>
        </p:sp>
        <p:sp>
          <p:nvSpPr>
            <p:cNvPr id="29" name="TextBox 29"/>
            <p:cNvSpPr txBox="1"/>
            <p:nvPr/>
          </p:nvSpPr>
          <p:spPr>
            <a:xfrm>
              <a:off x="0" y="-38100"/>
              <a:ext cx="10236654" cy="1074421"/>
            </a:xfrm>
            <a:prstGeom prst="rect">
              <a:avLst/>
            </a:prstGeom>
          </p:spPr>
          <p:txBody>
            <a:bodyPr lIns="0" tIns="0" rIns="0" bIns="0" rtlCol="0" anchor="t">
              <a:spAutoFit/>
            </a:bodyPr>
            <a:lstStyle/>
            <a:p>
              <a:pPr algn="l">
                <a:lnSpc>
                  <a:spcPts val="3359"/>
                </a:lnSpc>
                <a:spcBef>
                  <a:spcPct val="0"/>
                </a:spcBef>
              </a:pPr>
              <a:r>
                <a:rPr lang="en-US" sz="2399">
                  <a:solidFill>
                    <a:srgbClr val="191919"/>
                  </a:solidFill>
                  <a:latin typeface="Open Sans 1"/>
                  <a:ea typeface="Open Sans 1"/>
                  <a:cs typeface="Open Sans 1"/>
                  <a:sym typeface="Open Sans 1"/>
                </a:rPr>
                <a:t>De la forma en que les criaron tanto en su niñez como en su adolescencia</a:t>
              </a:r>
            </a:p>
          </p:txBody>
        </p:sp>
      </p:grpSp>
      <p:grpSp>
        <p:nvGrpSpPr>
          <p:cNvPr id="30" name="Group 30"/>
          <p:cNvGrpSpPr/>
          <p:nvPr/>
        </p:nvGrpSpPr>
        <p:grpSpPr>
          <a:xfrm>
            <a:off x="9808401" y="6071107"/>
            <a:ext cx="3292826" cy="2431035"/>
            <a:chOff x="0" y="0"/>
            <a:chExt cx="4390435" cy="3241381"/>
          </a:xfrm>
        </p:grpSpPr>
        <p:sp>
          <p:nvSpPr>
            <p:cNvPr id="31" name="TextBox 31"/>
            <p:cNvSpPr txBox="1"/>
            <p:nvPr/>
          </p:nvSpPr>
          <p:spPr>
            <a:xfrm>
              <a:off x="0" y="1034332"/>
              <a:ext cx="4390435" cy="3045249"/>
            </a:xfrm>
            <a:prstGeom prst="rect">
              <a:avLst/>
            </a:prstGeom>
          </p:spPr>
          <p:txBody>
            <a:bodyPr lIns="0" tIns="0" rIns="0" bIns="0" rtlCol="0" anchor="t">
              <a:spAutoFit/>
            </a:bodyPr>
            <a:lstStyle/>
            <a:p>
              <a:pPr algn="l">
                <a:lnSpc>
                  <a:spcPts val="2520"/>
                </a:lnSpc>
              </a:pPr>
              <a:endParaRPr/>
            </a:p>
            <a:p>
              <a:pPr algn="l">
                <a:lnSpc>
                  <a:spcPts val="3219"/>
                </a:lnSpc>
                <a:spcBef>
                  <a:spcPct val="0"/>
                </a:spcBef>
              </a:pPr>
              <a:r>
                <a:rPr lang="en-US" sz="2299" b="1">
                  <a:solidFill>
                    <a:srgbClr val="2F5B44"/>
                  </a:solidFill>
                  <a:latin typeface="Open Sans 1 Bold"/>
                  <a:ea typeface="Open Sans 1 Bold"/>
                  <a:cs typeface="Open Sans 1 Bold"/>
                  <a:sym typeface="Open Sans 1 Bold"/>
                </a:rPr>
                <a:t>¿Qué le cambiaría a la forma en que lo/la criaron a usted tanto en su niñez como en su adolescencia? </a:t>
              </a:r>
            </a:p>
          </p:txBody>
        </p:sp>
        <p:sp>
          <p:nvSpPr>
            <p:cNvPr id="32" name="TextBox 32"/>
            <p:cNvSpPr txBox="1"/>
            <p:nvPr/>
          </p:nvSpPr>
          <p:spPr>
            <a:xfrm>
              <a:off x="0" y="-47625"/>
              <a:ext cx="4390435" cy="1036532"/>
            </a:xfrm>
            <a:prstGeom prst="rect">
              <a:avLst/>
            </a:prstGeom>
          </p:spPr>
          <p:txBody>
            <a:bodyPr lIns="0" tIns="0" rIns="0" bIns="0" rtlCol="0" anchor="t">
              <a:spAutoFit/>
            </a:bodyPr>
            <a:lstStyle/>
            <a:p>
              <a:pPr algn="l">
                <a:lnSpc>
                  <a:spcPts val="3219"/>
                </a:lnSpc>
                <a:spcBef>
                  <a:spcPct val="0"/>
                </a:spcBef>
              </a:pPr>
              <a:r>
                <a:rPr lang="en-US" sz="2299">
                  <a:solidFill>
                    <a:srgbClr val="191919"/>
                  </a:solidFill>
                  <a:latin typeface="Open Sans 1"/>
                  <a:ea typeface="Open Sans 1"/>
                  <a:cs typeface="Open Sans 1"/>
                  <a:sym typeface="Open Sans 1"/>
                </a:rPr>
                <a:t>Para mejorar la crianza de sus hijos e hijas</a:t>
              </a:r>
            </a:p>
          </p:txBody>
        </p:sp>
      </p:grpSp>
      <p:sp>
        <p:nvSpPr>
          <p:cNvPr id="33" name="TextBox 33"/>
          <p:cNvSpPr txBox="1"/>
          <p:nvPr/>
        </p:nvSpPr>
        <p:spPr>
          <a:xfrm>
            <a:off x="14077893" y="5653722"/>
            <a:ext cx="3495291" cy="3989705"/>
          </a:xfrm>
          <a:prstGeom prst="rect">
            <a:avLst/>
          </a:prstGeom>
        </p:spPr>
        <p:txBody>
          <a:bodyPr lIns="0" tIns="0" rIns="0" bIns="0" rtlCol="0" anchor="t">
            <a:spAutoFit/>
          </a:bodyPr>
          <a:lstStyle/>
          <a:p>
            <a:pPr algn="l">
              <a:lnSpc>
                <a:spcPts val="3219"/>
              </a:lnSpc>
              <a:spcBef>
                <a:spcPct val="0"/>
              </a:spcBef>
            </a:pPr>
            <a:r>
              <a:rPr lang="en-US" sz="2299" b="1">
                <a:solidFill>
                  <a:srgbClr val="2F5B44"/>
                </a:solidFill>
                <a:latin typeface="Open Sans 1 Bold"/>
                <a:ea typeface="Open Sans 1 Bold"/>
                <a:cs typeface="Open Sans 1 Bold"/>
                <a:sym typeface="Open Sans 1 Bold"/>
              </a:rPr>
              <a:t>¿Qué acciones, actitudes y prácticas eliminaría por completo de la forma en que lo/ la criaron tanto en su niñez como en su adolescencia, porque si los repitiera igual perjudicaría a sus hijas e hijos?</a:t>
            </a:r>
          </a:p>
        </p:txBody>
      </p:sp>
      <p:sp>
        <p:nvSpPr>
          <p:cNvPr id="34" name="Freeform 34"/>
          <p:cNvSpPr/>
          <p:nvPr/>
        </p:nvSpPr>
        <p:spPr>
          <a:xfrm rot="9110269" flipV="1">
            <a:off x="721184" y="6920608"/>
            <a:ext cx="1317752" cy="2104195"/>
          </a:xfrm>
          <a:custGeom>
            <a:avLst/>
            <a:gdLst/>
            <a:ahLst/>
            <a:cxnLst/>
            <a:rect l="l" t="t" r="r" b="b"/>
            <a:pathLst>
              <a:path w="1317752" h="2104195">
                <a:moveTo>
                  <a:pt x="0" y="2104195"/>
                </a:moveTo>
                <a:lnTo>
                  <a:pt x="1317752" y="2104195"/>
                </a:lnTo>
                <a:lnTo>
                  <a:pt x="1317752" y="0"/>
                </a:lnTo>
                <a:lnTo>
                  <a:pt x="0" y="0"/>
                </a:lnTo>
                <a:lnTo>
                  <a:pt x="0" y="2104195"/>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35" name="Freeform 35"/>
          <p:cNvSpPr/>
          <p:nvPr/>
        </p:nvSpPr>
        <p:spPr>
          <a:xfrm flipV="1">
            <a:off x="7781267" y="8058517"/>
            <a:ext cx="798070" cy="1274363"/>
          </a:xfrm>
          <a:custGeom>
            <a:avLst/>
            <a:gdLst/>
            <a:ahLst/>
            <a:cxnLst/>
            <a:rect l="l" t="t" r="r" b="b"/>
            <a:pathLst>
              <a:path w="798070" h="1274363">
                <a:moveTo>
                  <a:pt x="0" y="1274363"/>
                </a:moveTo>
                <a:lnTo>
                  <a:pt x="798070" y="1274363"/>
                </a:lnTo>
                <a:lnTo>
                  <a:pt x="798070" y="0"/>
                </a:lnTo>
                <a:lnTo>
                  <a:pt x="0" y="0"/>
                </a:lnTo>
                <a:lnTo>
                  <a:pt x="0" y="1274363"/>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36" name="Freeform 36"/>
          <p:cNvSpPr/>
          <p:nvPr/>
        </p:nvSpPr>
        <p:spPr>
          <a:xfrm rot="-956865" flipV="1">
            <a:off x="3476081" y="3269375"/>
            <a:ext cx="675419" cy="1078513"/>
          </a:xfrm>
          <a:custGeom>
            <a:avLst/>
            <a:gdLst/>
            <a:ahLst/>
            <a:cxnLst/>
            <a:rect l="l" t="t" r="r" b="b"/>
            <a:pathLst>
              <a:path w="675419" h="1078513">
                <a:moveTo>
                  <a:pt x="0" y="1078513"/>
                </a:moveTo>
                <a:lnTo>
                  <a:pt x="675419" y="1078513"/>
                </a:lnTo>
                <a:lnTo>
                  <a:pt x="675419" y="0"/>
                </a:lnTo>
                <a:lnTo>
                  <a:pt x="0" y="0"/>
                </a:lnTo>
                <a:lnTo>
                  <a:pt x="0" y="1078513"/>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37" name="Freeform 37"/>
          <p:cNvSpPr/>
          <p:nvPr/>
        </p:nvSpPr>
        <p:spPr>
          <a:xfrm rot="6380938" flipV="1">
            <a:off x="6925280" y="5191070"/>
            <a:ext cx="675419" cy="1078513"/>
          </a:xfrm>
          <a:custGeom>
            <a:avLst/>
            <a:gdLst/>
            <a:ahLst/>
            <a:cxnLst/>
            <a:rect l="l" t="t" r="r" b="b"/>
            <a:pathLst>
              <a:path w="675419" h="1078513">
                <a:moveTo>
                  <a:pt x="0" y="1078513"/>
                </a:moveTo>
                <a:lnTo>
                  <a:pt x="675419" y="1078513"/>
                </a:lnTo>
                <a:lnTo>
                  <a:pt x="675419" y="0"/>
                </a:lnTo>
                <a:lnTo>
                  <a:pt x="0" y="0"/>
                </a:lnTo>
                <a:lnTo>
                  <a:pt x="0" y="1078513"/>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38" name="Freeform 38"/>
          <p:cNvSpPr/>
          <p:nvPr/>
        </p:nvSpPr>
        <p:spPr>
          <a:xfrm rot="6380938" flipV="1">
            <a:off x="2085045" y="4368495"/>
            <a:ext cx="1016862" cy="1623732"/>
          </a:xfrm>
          <a:custGeom>
            <a:avLst/>
            <a:gdLst/>
            <a:ahLst/>
            <a:cxnLst/>
            <a:rect l="l" t="t" r="r" b="b"/>
            <a:pathLst>
              <a:path w="1016862" h="1623732">
                <a:moveTo>
                  <a:pt x="0" y="1623733"/>
                </a:moveTo>
                <a:lnTo>
                  <a:pt x="1016862" y="1623733"/>
                </a:lnTo>
                <a:lnTo>
                  <a:pt x="1016862" y="0"/>
                </a:lnTo>
                <a:lnTo>
                  <a:pt x="0" y="0"/>
                </a:lnTo>
                <a:lnTo>
                  <a:pt x="0" y="1623733"/>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39" name="Freeform 39"/>
          <p:cNvSpPr/>
          <p:nvPr/>
        </p:nvSpPr>
        <p:spPr>
          <a:xfrm rot="-4039465" flipV="1">
            <a:off x="3967455" y="8610607"/>
            <a:ext cx="658876" cy="1052097"/>
          </a:xfrm>
          <a:custGeom>
            <a:avLst/>
            <a:gdLst/>
            <a:ahLst/>
            <a:cxnLst/>
            <a:rect l="l" t="t" r="r" b="b"/>
            <a:pathLst>
              <a:path w="658876" h="1052097">
                <a:moveTo>
                  <a:pt x="0" y="1052098"/>
                </a:moveTo>
                <a:lnTo>
                  <a:pt x="658876" y="1052098"/>
                </a:lnTo>
                <a:lnTo>
                  <a:pt x="658876" y="0"/>
                </a:lnTo>
                <a:lnTo>
                  <a:pt x="0" y="0"/>
                </a:lnTo>
                <a:lnTo>
                  <a:pt x="0" y="1052098"/>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0" name="Freeform 40"/>
          <p:cNvSpPr/>
          <p:nvPr/>
        </p:nvSpPr>
        <p:spPr>
          <a:xfrm rot="1749661" flipV="1">
            <a:off x="4301452" y="5175299"/>
            <a:ext cx="658876" cy="1052097"/>
          </a:xfrm>
          <a:custGeom>
            <a:avLst/>
            <a:gdLst/>
            <a:ahLst/>
            <a:cxnLst/>
            <a:rect l="l" t="t" r="r" b="b"/>
            <a:pathLst>
              <a:path w="658876" h="1052097">
                <a:moveTo>
                  <a:pt x="0" y="1052097"/>
                </a:moveTo>
                <a:lnTo>
                  <a:pt x="658876" y="1052097"/>
                </a:lnTo>
                <a:lnTo>
                  <a:pt x="658876" y="0"/>
                </a:lnTo>
                <a:lnTo>
                  <a:pt x="0" y="0"/>
                </a:lnTo>
                <a:lnTo>
                  <a:pt x="0" y="1052097"/>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1" name="Freeform 41"/>
          <p:cNvSpPr/>
          <p:nvPr/>
        </p:nvSpPr>
        <p:spPr>
          <a:xfrm rot="-1074429" flipV="1">
            <a:off x="5639681" y="5414173"/>
            <a:ext cx="658876" cy="1052097"/>
          </a:xfrm>
          <a:custGeom>
            <a:avLst/>
            <a:gdLst/>
            <a:ahLst/>
            <a:cxnLst/>
            <a:rect l="l" t="t" r="r" b="b"/>
            <a:pathLst>
              <a:path w="658876" h="1052097">
                <a:moveTo>
                  <a:pt x="0" y="1052097"/>
                </a:moveTo>
                <a:lnTo>
                  <a:pt x="658876" y="1052097"/>
                </a:lnTo>
                <a:lnTo>
                  <a:pt x="658876" y="0"/>
                </a:lnTo>
                <a:lnTo>
                  <a:pt x="0" y="0"/>
                </a:lnTo>
                <a:lnTo>
                  <a:pt x="0" y="1052097"/>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2" name="Freeform 42"/>
          <p:cNvSpPr/>
          <p:nvPr/>
        </p:nvSpPr>
        <p:spPr>
          <a:xfrm rot="-1777134" flipV="1">
            <a:off x="6486198" y="8458119"/>
            <a:ext cx="864656" cy="1380689"/>
          </a:xfrm>
          <a:custGeom>
            <a:avLst/>
            <a:gdLst/>
            <a:ahLst/>
            <a:cxnLst/>
            <a:rect l="l" t="t" r="r" b="b"/>
            <a:pathLst>
              <a:path w="864656" h="1380689">
                <a:moveTo>
                  <a:pt x="0" y="1380688"/>
                </a:moveTo>
                <a:lnTo>
                  <a:pt x="864656" y="1380688"/>
                </a:lnTo>
                <a:lnTo>
                  <a:pt x="864656" y="0"/>
                </a:lnTo>
                <a:lnTo>
                  <a:pt x="0" y="0"/>
                </a:lnTo>
                <a:lnTo>
                  <a:pt x="0" y="1380688"/>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3" name="Freeform 43"/>
          <p:cNvSpPr/>
          <p:nvPr/>
        </p:nvSpPr>
        <p:spPr>
          <a:xfrm rot="-9672853" flipV="1">
            <a:off x="4198562" y="524281"/>
            <a:ext cx="864656" cy="1380689"/>
          </a:xfrm>
          <a:custGeom>
            <a:avLst/>
            <a:gdLst/>
            <a:ahLst/>
            <a:cxnLst/>
            <a:rect l="l" t="t" r="r" b="b"/>
            <a:pathLst>
              <a:path w="864656" h="1380689">
                <a:moveTo>
                  <a:pt x="0" y="1380688"/>
                </a:moveTo>
                <a:lnTo>
                  <a:pt x="864656" y="1380688"/>
                </a:lnTo>
                <a:lnTo>
                  <a:pt x="864656" y="0"/>
                </a:lnTo>
                <a:lnTo>
                  <a:pt x="0" y="0"/>
                </a:lnTo>
                <a:lnTo>
                  <a:pt x="0" y="1380688"/>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4" name="Freeform 44"/>
          <p:cNvSpPr/>
          <p:nvPr/>
        </p:nvSpPr>
        <p:spPr>
          <a:xfrm rot="-9672853" flipV="1">
            <a:off x="7056115" y="7008282"/>
            <a:ext cx="562251" cy="897806"/>
          </a:xfrm>
          <a:custGeom>
            <a:avLst/>
            <a:gdLst/>
            <a:ahLst/>
            <a:cxnLst/>
            <a:rect l="l" t="t" r="r" b="b"/>
            <a:pathLst>
              <a:path w="562251" h="897806">
                <a:moveTo>
                  <a:pt x="0" y="897806"/>
                </a:moveTo>
                <a:lnTo>
                  <a:pt x="562252" y="897806"/>
                </a:lnTo>
                <a:lnTo>
                  <a:pt x="562252" y="0"/>
                </a:lnTo>
                <a:lnTo>
                  <a:pt x="0" y="0"/>
                </a:lnTo>
                <a:lnTo>
                  <a:pt x="0" y="897806"/>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5" name="Freeform 45"/>
          <p:cNvSpPr/>
          <p:nvPr/>
        </p:nvSpPr>
        <p:spPr>
          <a:xfrm rot="-9672853" flipV="1">
            <a:off x="1482239" y="6340216"/>
            <a:ext cx="374769" cy="598434"/>
          </a:xfrm>
          <a:custGeom>
            <a:avLst/>
            <a:gdLst/>
            <a:ahLst/>
            <a:cxnLst/>
            <a:rect l="l" t="t" r="r" b="b"/>
            <a:pathLst>
              <a:path w="374769" h="598434">
                <a:moveTo>
                  <a:pt x="0" y="598434"/>
                </a:moveTo>
                <a:lnTo>
                  <a:pt x="374770" y="598434"/>
                </a:lnTo>
                <a:lnTo>
                  <a:pt x="374770" y="0"/>
                </a:lnTo>
                <a:lnTo>
                  <a:pt x="0" y="0"/>
                </a:lnTo>
                <a:lnTo>
                  <a:pt x="0" y="598434"/>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6" name="Freeform 46"/>
          <p:cNvSpPr/>
          <p:nvPr/>
        </p:nvSpPr>
        <p:spPr>
          <a:xfrm rot="-9672853" flipV="1">
            <a:off x="2234124" y="1641581"/>
            <a:ext cx="374769" cy="598434"/>
          </a:xfrm>
          <a:custGeom>
            <a:avLst/>
            <a:gdLst/>
            <a:ahLst/>
            <a:cxnLst/>
            <a:rect l="l" t="t" r="r" b="b"/>
            <a:pathLst>
              <a:path w="374769" h="598434">
                <a:moveTo>
                  <a:pt x="0" y="598434"/>
                </a:moveTo>
                <a:lnTo>
                  <a:pt x="374769" y="598434"/>
                </a:lnTo>
                <a:lnTo>
                  <a:pt x="374769" y="0"/>
                </a:lnTo>
                <a:lnTo>
                  <a:pt x="0" y="0"/>
                </a:lnTo>
                <a:lnTo>
                  <a:pt x="0" y="598434"/>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7" name="Freeform 47"/>
          <p:cNvSpPr/>
          <p:nvPr/>
        </p:nvSpPr>
        <p:spPr>
          <a:xfrm rot="-1270054" flipV="1">
            <a:off x="6739146" y="4086588"/>
            <a:ext cx="374769" cy="598434"/>
          </a:xfrm>
          <a:custGeom>
            <a:avLst/>
            <a:gdLst/>
            <a:ahLst/>
            <a:cxnLst/>
            <a:rect l="l" t="t" r="r" b="b"/>
            <a:pathLst>
              <a:path w="374769" h="598434">
                <a:moveTo>
                  <a:pt x="0" y="598434"/>
                </a:moveTo>
                <a:lnTo>
                  <a:pt x="374769" y="598434"/>
                </a:lnTo>
                <a:lnTo>
                  <a:pt x="374769" y="0"/>
                </a:lnTo>
                <a:lnTo>
                  <a:pt x="0" y="0"/>
                </a:lnTo>
                <a:lnTo>
                  <a:pt x="0" y="598434"/>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8" name="Freeform 48"/>
          <p:cNvSpPr/>
          <p:nvPr/>
        </p:nvSpPr>
        <p:spPr>
          <a:xfrm rot="-1270054" flipH="1" flipV="1">
            <a:off x="8101568" y="2657029"/>
            <a:ext cx="500381" cy="799011"/>
          </a:xfrm>
          <a:custGeom>
            <a:avLst/>
            <a:gdLst/>
            <a:ahLst/>
            <a:cxnLst/>
            <a:rect l="l" t="t" r="r" b="b"/>
            <a:pathLst>
              <a:path w="500381" h="799011">
                <a:moveTo>
                  <a:pt x="500380" y="799011"/>
                </a:moveTo>
                <a:lnTo>
                  <a:pt x="0" y="799011"/>
                </a:lnTo>
                <a:lnTo>
                  <a:pt x="0" y="0"/>
                </a:lnTo>
                <a:lnTo>
                  <a:pt x="500380" y="0"/>
                </a:lnTo>
                <a:lnTo>
                  <a:pt x="500380" y="799011"/>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49" name="Freeform 49"/>
          <p:cNvSpPr/>
          <p:nvPr/>
        </p:nvSpPr>
        <p:spPr>
          <a:xfrm rot="-1270054" flipH="1" flipV="1">
            <a:off x="2753610" y="8566835"/>
            <a:ext cx="635714" cy="1015112"/>
          </a:xfrm>
          <a:custGeom>
            <a:avLst/>
            <a:gdLst/>
            <a:ahLst/>
            <a:cxnLst/>
            <a:rect l="l" t="t" r="r" b="b"/>
            <a:pathLst>
              <a:path w="635714" h="1015112">
                <a:moveTo>
                  <a:pt x="635714" y="1015112"/>
                </a:moveTo>
                <a:lnTo>
                  <a:pt x="0" y="1015112"/>
                </a:lnTo>
                <a:lnTo>
                  <a:pt x="0" y="0"/>
                </a:lnTo>
                <a:lnTo>
                  <a:pt x="635714" y="0"/>
                </a:lnTo>
                <a:lnTo>
                  <a:pt x="635714" y="1015112"/>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grpSp>
        <p:nvGrpSpPr>
          <p:cNvPr id="50" name="Group 50"/>
          <p:cNvGrpSpPr/>
          <p:nvPr/>
        </p:nvGrpSpPr>
        <p:grpSpPr>
          <a:xfrm>
            <a:off x="2112747" y="5143500"/>
            <a:ext cx="5153787" cy="4114800"/>
            <a:chOff x="0" y="0"/>
            <a:chExt cx="6871716" cy="5486400"/>
          </a:xfrm>
        </p:grpSpPr>
        <p:sp>
          <p:nvSpPr>
            <p:cNvPr id="51" name="Freeform 51"/>
            <p:cNvSpPr/>
            <p:nvPr/>
          </p:nvSpPr>
          <p:spPr>
            <a:xfrm>
              <a:off x="3435858" y="0"/>
              <a:ext cx="3435858" cy="5486400"/>
            </a:xfrm>
            <a:custGeom>
              <a:avLst/>
              <a:gdLst/>
              <a:ahLst/>
              <a:cxnLst/>
              <a:rect l="l" t="t" r="r" b="b"/>
              <a:pathLst>
                <a:path w="3435858" h="5486400">
                  <a:moveTo>
                    <a:pt x="0" y="0"/>
                  </a:moveTo>
                  <a:lnTo>
                    <a:pt x="3435858" y="0"/>
                  </a:lnTo>
                  <a:lnTo>
                    <a:pt x="3435858" y="5486400"/>
                  </a:lnTo>
                  <a:lnTo>
                    <a:pt x="0" y="5486400"/>
                  </a:lnTo>
                  <a:lnTo>
                    <a:pt x="0" y="0"/>
                  </a:lnTo>
                  <a:close/>
                </a:path>
              </a:pathLst>
            </a:custGeom>
            <a:blipFill>
              <a:blip r:embed="rId4">
                <a:alphaModFix amt="70000"/>
                <a:extLst>
                  <a:ext uri="{96DAC541-7B7A-43D3-8B79-37D633B846F1}">
                    <asvg:svgBlip xmlns:asvg="http://schemas.microsoft.com/office/drawing/2016/SVG/main" r:embed="rId5"/>
                  </a:ext>
                </a:extLst>
              </a:blip>
              <a:stretch>
                <a:fillRect/>
              </a:stretch>
            </a:blipFill>
          </p:spPr>
        </p:sp>
        <p:sp>
          <p:nvSpPr>
            <p:cNvPr id="52" name="Freeform 52"/>
            <p:cNvSpPr/>
            <p:nvPr/>
          </p:nvSpPr>
          <p:spPr>
            <a:xfrm rot="-10800000">
              <a:off x="0" y="0"/>
              <a:ext cx="3435858" cy="5486400"/>
            </a:xfrm>
            <a:custGeom>
              <a:avLst/>
              <a:gdLst/>
              <a:ahLst/>
              <a:cxnLst/>
              <a:rect l="l" t="t" r="r" b="b"/>
              <a:pathLst>
                <a:path w="3435858" h="5486400">
                  <a:moveTo>
                    <a:pt x="0" y="0"/>
                  </a:moveTo>
                  <a:lnTo>
                    <a:pt x="3435858" y="0"/>
                  </a:lnTo>
                  <a:lnTo>
                    <a:pt x="3435858" y="5486400"/>
                  </a:lnTo>
                  <a:lnTo>
                    <a:pt x="0" y="5486400"/>
                  </a:lnTo>
                  <a:lnTo>
                    <a:pt x="0" y="0"/>
                  </a:lnTo>
                  <a:close/>
                </a:path>
              </a:pathLst>
            </a:custGeom>
            <a:blipFill>
              <a:blip r:embed="rId4">
                <a:alphaModFix amt="70000"/>
                <a:extLst>
                  <a:ext uri="{96DAC541-7B7A-43D3-8B79-37D633B846F1}">
                    <asvg:svgBlip xmlns:asvg="http://schemas.microsoft.com/office/drawing/2016/SVG/main" r:embed="rId5"/>
                  </a:ext>
                </a:extLst>
              </a:blip>
              <a:stretch>
                <a:fillRect/>
              </a:stretch>
            </a:blipFill>
          </p:spPr>
        </p:sp>
      </p:grpSp>
      <p:sp>
        <p:nvSpPr>
          <p:cNvPr id="53" name="Freeform 53"/>
          <p:cNvSpPr/>
          <p:nvPr/>
        </p:nvSpPr>
        <p:spPr>
          <a:xfrm rot="-9672853" flipV="1">
            <a:off x="1063570" y="3609590"/>
            <a:ext cx="374769" cy="598434"/>
          </a:xfrm>
          <a:custGeom>
            <a:avLst/>
            <a:gdLst/>
            <a:ahLst/>
            <a:cxnLst/>
            <a:rect l="l" t="t" r="r" b="b"/>
            <a:pathLst>
              <a:path w="374769" h="598434">
                <a:moveTo>
                  <a:pt x="0" y="598434"/>
                </a:moveTo>
                <a:lnTo>
                  <a:pt x="374769" y="598434"/>
                </a:lnTo>
                <a:lnTo>
                  <a:pt x="374769" y="0"/>
                </a:lnTo>
                <a:lnTo>
                  <a:pt x="0" y="0"/>
                </a:lnTo>
                <a:lnTo>
                  <a:pt x="0" y="598434"/>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54" name="Freeform 54"/>
          <p:cNvSpPr/>
          <p:nvPr/>
        </p:nvSpPr>
        <p:spPr>
          <a:xfrm rot="-9672853" flipH="1" flipV="1">
            <a:off x="7654288" y="4089659"/>
            <a:ext cx="374769" cy="598434"/>
          </a:xfrm>
          <a:custGeom>
            <a:avLst/>
            <a:gdLst/>
            <a:ahLst/>
            <a:cxnLst/>
            <a:rect l="l" t="t" r="r" b="b"/>
            <a:pathLst>
              <a:path w="374769" h="598434">
                <a:moveTo>
                  <a:pt x="374769" y="598434"/>
                </a:moveTo>
                <a:lnTo>
                  <a:pt x="0" y="598434"/>
                </a:lnTo>
                <a:lnTo>
                  <a:pt x="0" y="0"/>
                </a:lnTo>
                <a:lnTo>
                  <a:pt x="374769" y="0"/>
                </a:lnTo>
                <a:lnTo>
                  <a:pt x="374769" y="598434"/>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55" name="Freeform 55"/>
          <p:cNvSpPr/>
          <p:nvPr/>
        </p:nvSpPr>
        <p:spPr>
          <a:xfrm rot="-9672853" flipV="1">
            <a:off x="6675780" y="466422"/>
            <a:ext cx="376332" cy="600929"/>
          </a:xfrm>
          <a:custGeom>
            <a:avLst/>
            <a:gdLst/>
            <a:ahLst/>
            <a:cxnLst/>
            <a:rect l="l" t="t" r="r" b="b"/>
            <a:pathLst>
              <a:path w="376332" h="600929">
                <a:moveTo>
                  <a:pt x="0" y="600929"/>
                </a:moveTo>
                <a:lnTo>
                  <a:pt x="376332" y="600929"/>
                </a:lnTo>
                <a:lnTo>
                  <a:pt x="376332" y="0"/>
                </a:lnTo>
                <a:lnTo>
                  <a:pt x="0" y="0"/>
                </a:lnTo>
                <a:lnTo>
                  <a:pt x="0" y="600929"/>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05087" y="1028700"/>
            <a:ext cx="16354213" cy="8229600"/>
            <a:chOff x="0" y="0"/>
            <a:chExt cx="36479048" cy="18356614"/>
          </a:xfrm>
        </p:grpSpPr>
        <p:sp>
          <p:nvSpPr>
            <p:cNvPr id="3" name="Freeform 3"/>
            <p:cNvSpPr/>
            <p:nvPr/>
          </p:nvSpPr>
          <p:spPr>
            <a:xfrm>
              <a:off x="0" y="0"/>
              <a:ext cx="36479048" cy="18356614"/>
            </a:xfrm>
            <a:custGeom>
              <a:avLst/>
              <a:gdLst/>
              <a:ahLst/>
              <a:cxnLst/>
              <a:rect l="l" t="t" r="r" b="b"/>
              <a:pathLst>
                <a:path w="36479048" h="18356614">
                  <a:moveTo>
                    <a:pt x="0" y="0"/>
                  </a:moveTo>
                  <a:lnTo>
                    <a:pt x="0" y="18356614"/>
                  </a:lnTo>
                  <a:lnTo>
                    <a:pt x="36479048" y="18356614"/>
                  </a:lnTo>
                  <a:lnTo>
                    <a:pt x="36479048" y="0"/>
                  </a:lnTo>
                  <a:lnTo>
                    <a:pt x="0" y="0"/>
                  </a:lnTo>
                  <a:close/>
                  <a:moveTo>
                    <a:pt x="36418087" y="18295654"/>
                  </a:moveTo>
                  <a:lnTo>
                    <a:pt x="59690" y="18295654"/>
                  </a:lnTo>
                  <a:lnTo>
                    <a:pt x="59690" y="59690"/>
                  </a:lnTo>
                  <a:lnTo>
                    <a:pt x="36418087" y="59690"/>
                  </a:lnTo>
                  <a:lnTo>
                    <a:pt x="36418087" y="18295654"/>
                  </a:lnTo>
                  <a:close/>
                </a:path>
              </a:pathLst>
            </a:custGeom>
            <a:solidFill>
              <a:srgbClr val="2F5B44"/>
            </a:solidFill>
          </p:spPr>
        </p:sp>
      </p:grpSp>
      <p:pic>
        <p:nvPicPr>
          <p:cNvPr id="7" name="el-sandwich-de-mariana-ytshorts.savetube.me">
            <a:hlinkClick r:id="" action="ppaction://media"/>
            <a:extLst>
              <a:ext uri="{FF2B5EF4-FFF2-40B4-BE49-F238E27FC236}">
                <a16:creationId xmlns:a16="http://schemas.microsoft.com/office/drawing/2014/main" id="{ADD2645F-3971-9B17-04B0-0299C2B35B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7492" y="1135856"/>
            <a:ext cx="14249401" cy="80152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7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5902624" cy="10287000"/>
          </a:xfrm>
          <a:custGeom>
            <a:avLst/>
            <a:gdLst/>
            <a:ahLst/>
            <a:cxnLst/>
            <a:rect l="l" t="t" r="r" b="b"/>
            <a:pathLst>
              <a:path w="5902624" h="10287000">
                <a:moveTo>
                  <a:pt x="0" y="0"/>
                </a:moveTo>
                <a:lnTo>
                  <a:pt x="5902624" y="0"/>
                </a:lnTo>
                <a:lnTo>
                  <a:pt x="5902624" y="10287000"/>
                </a:lnTo>
                <a:lnTo>
                  <a:pt x="0" y="10287000"/>
                </a:lnTo>
                <a:lnTo>
                  <a:pt x="0" y="0"/>
                </a:lnTo>
                <a:close/>
              </a:path>
            </a:pathLst>
          </a:custGeom>
          <a:blipFill>
            <a:blip r:embed="rId3"/>
            <a:stretch>
              <a:fillRect l="-106527" r="-54564"/>
            </a:stretch>
          </a:blipFill>
        </p:spPr>
      </p:sp>
      <p:sp>
        <p:nvSpPr>
          <p:cNvPr id="3" name="TextBox 3"/>
          <p:cNvSpPr txBox="1"/>
          <p:nvPr/>
        </p:nvSpPr>
        <p:spPr>
          <a:xfrm>
            <a:off x="7837597" y="981075"/>
            <a:ext cx="8190371" cy="1439546"/>
          </a:xfrm>
          <a:prstGeom prst="rect">
            <a:avLst/>
          </a:prstGeom>
        </p:spPr>
        <p:txBody>
          <a:bodyPr lIns="0" tIns="0" rIns="0" bIns="0" rtlCol="0" anchor="t">
            <a:spAutoFit/>
          </a:bodyPr>
          <a:lstStyle/>
          <a:p>
            <a:pPr marL="0" lvl="0" indent="0" algn="ctr">
              <a:lnSpc>
                <a:spcPts val="5719"/>
              </a:lnSpc>
            </a:pPr>
            <a:r>
              <a:rPr lang="en-US" sz="4399" b="1" spc="439">
                <a:solidFill>
                  <a:srgbClr val="191919"/>
                </a:solidFill>
                <a:latin typeface="Open Sans 1 Bold"/>
                <a:ea typeface="Open Sans 1 Bold"/>
                <a:cs typeface="Open Sans 1 Bold"/>
                <a:sym typeface="Open Sans 1 Bold"/>
              </a:rPr>
              <a:t>RECUPEREMOS NUESTRA PROPIA EXPERIENCIA </a:t>
            </a:r>
          </a:p>
        </p:txBody>
      </p:sp>
      <p:sp>
        <p:nvSpPr>
          <p:cNvPr id="4" name="TextBox 4"/>
          <p:cNvSpPr txBox="1"/>
          <p:nvPr/>
        </p:nvSpPr>
        <p:spPr>
          <a:xfrm>
            <a:off x="8142978" y="3554863"/>
            <a:ext cx="7579610" cy="4876800"/>
          </a:xfrm>
          <a:prstGeom prst="rect">
            <a:avLst/>
          </a:prstGeom>
        </p:spPr>
        <p:txBody>
          <a:bodyPr lIns="0" tIns="0" rIns="0" bIns="0" rtlCol="0" anchor="t">
            <a:spAutoFit/>
          </a:bodyPr>
          <a:lstStyle/>
          <a:p>
            <a:pPr algn="just">
              <a:lnSpc>
                <a:spcPts val="4853"/>
              </a:lnSpc>
            </a:pPr>
            <a:r>
              <a:rPr lang="en-US" sz="4044" spc="-80">
                <a:solidFill>
                  <a:srgbClr val="191919"/>
                </a:solidFill>
                <a:latin typeface="Open Sans 1"/>
                <a:ea typeface="Open Sans 1"/>
                <a:cs typeface="Open Sans 1"/>
                <a:sym typeface="Open Sans 1"/>
              </a:rPr>
              <a:t>En la </a:t>
            </a:r>
            <a:r>
              <a:rPr lang="en-US" sz="4044" b="1" spc="-80">
                <a:solidFill>
                  <a:srgbClr val="2F5B44"/>
                </a:solidFill>
                <a:latin typeface="Open Sans 1 Bold"/>
                <a:ea typeface="Open Sans 1 Bold"/>
                <a:cs typeface="Open Sans 1 Bold"/>
                <a:sym typeface="Open Sans 1 Bold"/>
              </a:rPr>
              <a:t>crianza positiva</a:t>
            </a:r>
            <a:r>
              <a:rPr lang="en-US" sz="4044" spc="-80">
                <a:solidFill>
                  <a:srgbClr val="191919"/>
                </a:solidFill>
                <a:latin typeface="Open Sans 1"/>
                <a:ea typeface="Open Sans 1"/>
                <a:cs typeface="Open Sans 1"/>
                <a:sym typeface="Open Sans 1"/>
              </a:rPr>
              <a:t> es fundamental que refresquemos la memoria y recordemos cómo fue nuestra crianza, para así reproducir todo lo bueno que recibimos y también para descartar aquellas prácticas y patrones que son destructivos.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05087" y="1028700"/>
            <a:ext cx="16354213" cy="8229600"/>
            <a:chOff x="0" y="0"/>
            <a:chExt cx="36479048" cy="18356614"/>
          </a:xfrm>
        </p:grpSpPr>
        <p:sp>
          <p:nvSpPr>
            <p:cNvPr id="3" name="Freeform 3"/>
            <p:cNvSpPr/>
            <p:nvPr/>
          </p:nvSpPr>
          <p:spPr>
            <a:xfrm>
              <a:off x="0" y="0"/>
              <a:ext cx="36479048" cy="18356614"/>
            </a:xfrm>
            <a:custGeom>
              <a:avLst/>
              <a:gdLst/>
              <a:ahLst/>
              <a:cxnLst/>
              <a:rect l="l" t="t" r="r" b="b"/>
              <a:pathLst>
                <a:path w="36479048" h="18356614">
                  <a:moveTo>
                    <a:pt x="0" y="0"/>
                  </a:moveTo>
                  <a:lnTo>
                    <a:pt x="0" y="18356614"/>
                  </a:lnTo>
                  <a:lnTo>
                    <a:pt x="36479048" y="18356614"/>
                  </a:lnTo>
                  <a:lnTo>
                    <a:pt x="36479048" y="0"/>
                  </a:lnTo>
                  <a:lnTo>
                    <a:pt x="0" y="0"/>
                  </a:lnTo>
                  <a:close/>
                  <a:moveTo>
                    <a:pt x="36418087" y="18295654"/>
                  </a:moveTo>
                  <a:lnTo>
                    <a:pt x="59690" y="18295654"/>
                  </a:lnTo>
                  <a:lnTo>
                    <a:pt x="59690" y="59690"/>
                  </a:lnTo>
                  <a:lnTo>
                    <a:pt x="36418087" y="59690"/>
                  </a:lnTo>
                  <a:lnTo>
                    <a:pt x="36418087" y="18295654"/>
                  </a:lnTo>
                  <a:close/>
                </a:path>
              </a:pathLst>
            </a:custGeom>
            <a:solidFill>
              <a:srgbClr val="2F5B44"/>
            </a:solidFill>
          </p:spPr>
        </p:sp>
      </p:grpSp>
      <p:sp>
        <p:nvSpPr>
          <p:cNvPr id="4" name="TextBox 4"/>
          <p:cNvSpPr txBox="1"/>
          <p:nvPr/>
        </p:nvSpPr>
        <p:spPr>
          <a:xfrm>
            <a:off x="4169196" y="1499290"/>
            <a:ext cx="10255135" cy="676275"/>
          </a:xfrm>
          <a:prstGeom prst="rect">
            <a:avLst/>
          </a:prstGeom>
        </p:spPr>
        <p:txBody>
          <a:bodyPr lIns="0" tIns="0" rIns="0" bIns="0" rtlCol="0" anchor="t">
            <a:spAutoFit/>
          </a:bodyPr>
          <a:lstStyle/>
          <a:p>
            <a:pPr algn="ctr">
              <a:lnSpc>
                <a:spcPts val="5277"/>
              </a:lnSpc>
            </a:pPr>
            <a:r>
              <a:rPr lang="en-US" sz="4397" b="1">
                <a:solidFill>
                  <a:srgbClr val="000000"/>
                </a:solidFill>
                <a:latin typeface="Open Sans 1 Bold"/>
                <a:ea typeface="Open Sans 1 Bold"/>
                <a:cs typeface="Open Sans 1 Bold"/>
                <a:sym typeface="Open Sans 1 Bold"/>
              </a:rPr>
              <a:t>Ideas comunes sobre la crianza</a:t>
            </a:r>
          </a:p>
        </p:txBody>
      </p:sp>
      <p:sp>
        <p:nvSpPr>
          <p:cNvPr id="5" name="TextBox 5"/>
          <p:cNvSpPr txBox="1"/>
          <p:nvPr/>
        </p:nvSpPr>
        <p:spPr>
          <a:xfrm>
            <a:off x="2120662" y="3197377"/>
            <a:ext cx="14352204" cy="5133975"/>
          </a:xfrm>
          <a:prstGeom prst="rect">
            <a:avLst/>
          </a:prstGeom>
        </p:spPr>
        <p:txBody>
          <a:bodyPr lIns="0" tIns="0" rIns="0" bIns="0" rtlCol="0" anchor="t">
            <a:spAutoFit/>
          </a:bodyPr>
          <a:lstStyle/>
          <a:p>
            <a:pPr algn="l">
              <a:lnSpc>
                <a:spcPts val="3677"/>
              </a:lnSpc>
            </a:pPr>
            <a:r>
              <a:rPr lang="en-US" sz="3064">
                <a:solidFill>
                  <a:srgbClr val="000000"/>
                </a:solidFill>
                <a:latin typeface="Open Sans 1"/>
                <a:ea typeface="Open Sans 1"/>
                <a:cs typeface="Open Sans 1"/>
                <a:sym typeface="Open Sans 1"/>
              </a:rPr>
              <a:t>«La obediencia es un deber de los hijos e hijas»</a:t>
            </a:r>
          </a:p>
          <a:p>
            <a:pPr algn="l">
              <a:lnSpc>
                <a:spcPts val="3677"/>
              </a:lnSpc>
            </a:pPr>
            <a:r>
              <a:rPr lang="en-US" sz="3064">
                <a:solidFill>
                  <a:srgbClr val="000000"/>
                </a:solidFill>
                <a:latin typeface="Open Sans 1"/>
                <a:ea typeface="Open Sans 1"/>
                <a:cs typeface="Open Sans 1"/>
                <a:sym typeface="Open Sans 1"/>
              </a:rPr>
              <a:t>«Es necesario aplicar el </a:t>
            </a:r>
            <a:r>
              <a:rPr lang="en-US" sz="3064" b="1">
                <a:solidFill>
                  <a:srgbClr val="2F5B44"/>
                </a:solidFill>
                <a:latin typeface="Open Sans 1 Bold"/>
                <a:ea typeface="Open Sans 1 Bold"/>
                <a:cs typeface="Open Sans 1 Bold"/>
                <a:sym typeface="Open Sans 1 Bold"/>
              </a:rPr>
              <a:t>castigo</a:t>
            </a:r>
            <a:r>
              <a:rPr lang="en-US" sz="3064">
                <a:solidFill>
                  <a:srgbClr val="000000"/>
                </a:solidFill>
                <a:latin typeface="Open Sans 1"/>
                <a:ea typeface="Open Sans 1"/>
                <a:cs typeface="Open Sans 1"/>
                <a:sym typeface="Open Sans 1"/>
              </a:rPr>
              <a:t> para que los hijos e hijas sean personas de bien o, al menos, personas obedientes»</a:t>
            </a:r>
          </a:p>
          <a:p>
            <a:pPr algn="l">
              <a:lnSpc>
                <a:spcPts val="3677"/>
              </a:lnSpc>
            </a:pPr>
            <a:r>
              <a:rPr lang="en-US" sz="3064">
                <a:solidFill>
                  <a:srgbClr val="000000"/>
                </a:solidFill>
                <a:latin typeface="Open Sans 1"/>
                <a:ea typeface="Open Sans 1"/>
                <a:cs typeface="Open Sans 1"/>
                <a:sym typeface="Open Sans 1"/>
              </a:rPr>
              <a:t>« Desde que se habla de los </a:t>
            </a:r>
            <a:r>
              <a:rPr lang="en-US" sz="3064" b="1">
                <a:solidFill>
                  <a:srgbClr val="2F5B44"/>
                </a:solidFill>
                <a:latin typeface="Open Sans 1 Bold"/>
                <a:ea typeface="Open Sans 1 Bold"/>
                <a:cs typeface="Open Sans 1 Bold"/>
                <a:sym typeface="Open Sans 1 Bold"/>
              </a:rPr>
              <a:t>derechos de las niñas, niños y adolescentes,</a:t>
            </a:r>
            <a:r>
              <a:rPr lang="en-US" sz="3064">
                <a:solidFill>
                  <a:srgbClr val="000000"/>
                </a:solidFill>
                <a:latin typeface="Open Sans 1"/>
                <a:ea typeface="Open Sans 1"/>
                <a:cs typeface="Open Sans 1"/>
                <a:sym typeface="Open Sans 1"/>
              </a:rPr>
              <a:t> ya no se les puede tocar, ni regañar, ni decir nada cuando se portan inadecuadamente »</a:t>
            </a:r>
          </a:p>
          <a:p>
            <a:pPr algn="l">
              <a:lnSpc>
                <a:spcPts val="3677"/>
              </a:lnSpc>
            </a:pPr>
            <a:r>
              <a:rPr lang="en-US" sz="3064">
                <a:solidFill>
                  <a:srgbClr val="000000"/>
                </a:solidFill>
                <a:latin typeface="Open Sans 1"/>
                <a:ea typeface="Open Sans 1"/>
                <a:cs typeface="Open Sans 1"/>
                <a:sym typeface="Open Sans 1"/>
              </a:rPr>
              <a:t>« Debemos usar métodos duros y rudos con las</a:t>
            </a:r>
            <a:r>
              <a:rPr lang="en-US" sz="3064" b="1">
                <a:solidFill>
                  <a:srgbClr val="2F5B44"/>
                </a:solidFill>
                <a:latin typeface="Open Sans 1 Bold"/>
                <a:ea typeface="Open Sans 1 Bold"/>
                <a:cs typeface="Open Sans 1 Bold"/>
                <a:sym typeface="Open Sans 1 Bold"/>
              </a:rPr>
              <a:t> hijas e hijos</a:t>
            </a:r>
            <a:r>
              <a:rPr lang="en-US" sz="3064">
                <a:solidFill>
                  <a:srgbClr val="000000"/>
                </a:solidFill>
                <a:latin typeface="Open Sans 1"/>
                <a:ea typeface="Open Sans 1"/>
                <a:cs typeface="Open Sans 1"/>
                <a:sym typeface="Open Sans 1"/>
              </a:rPr>
              <a:t> para prepararles para la vida que es dura »</a:t>
            </a:r>
          </a:p>
          <a:p>
            <a:pPr algn="l">
              <a:lnSpc>
                <a:spcPts val="3677"/>
              </a:lnSpc>
            </a:pPr>
            <a:r>
              <a:rPr lang="en-US" sz="3064">
                <a:solidFill>
                  <a:srgbClr val="000000"/>
                </a:solidFill>
                <a:latin typeface="Open Sans 1"/>
                <a:ea typeface="Open Sans 1"/>
                <a:cs typeface="Open Sans 1"/>
                <a:sym typeface="Open Sans 1"/>
              </a:rPr>
              <a:t>« Las</a:t>
            </a:r>
            <a:r>
              <a:rPr lang="en-US" sz="3064" b="1">
                <a:solidFill>
                  <a:srgbClr val="2F5B44"/>
                </a:solidFill>
                <a:latin typeface="Open Sans 1 Bold"/>
                <a:ea typeface="Open Sans 1 Bold"/>
                <a:cs typeface="Open Sans 1 Bold"/>
                <a:sym typeface="Open Sans 1 Bold"/>
              </a:rPr>
              <a:t> niñas, niños y adolescentes</a:t>
            </a:r>
            <a:r>
              <a:rPr lang="en-US" sz="3064">
                <a:solidFill>
                  <a:srgbClr val="000000"/>
                </a:solidFill>
                <a:latin typeface="Open Sans 1"/>
                <a:ea typeface="Open Sans 1"/>
                <a:cs typeface="Open Sans 1"/>
                <a:sym typeface="Open Sans 1"/>
              </a:rPr>
              <a:t> son tremendos, siempre buscan darles donde les duele a los padres »</a:t>
            </a:r>
          </a:p>
          <a:p>
            <a:pPr algn="l">
              <a:lnSpc>
                <a:spcPts val="3677"/>
              </a:lnSpc>
            </a:pPr>
            <a:r>
              <a:rPr lang="en-US" sz="3064">
                <a:solidFill>
                  <a:srgbClr val="000000"/>
                </a:solidFill>
                <a:latin typeface="Open Sans 1"/>
                <a:ea typeface="Open Sans 1"/>
                <a:cs typeface="Open Sans 1"/>
                <a:sym typeface="Open Sans 1"/>
              </a:rPr>
              <a:t>« Todas las personas debemos de criar igual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1124" y="4628046"/>
            <a:ext cx="3809843" cy="4630254"/>
            <a:chOff x="0" y="0"/>
            <a:chExt cx="8498082" cy="10328059"/>
          </a:xfrm>
        </p:grpSpPr>
        <p:sp>
          <p:nvSpPr>
            <p:cNvPr id="3" name="Freeform 3"/>
            <p:cNvSpPr/>
            <p:nvPr/>
          </p:nvSpPr>
          <p:spPr>
            <a:xfrm>
              <a:off x="0" y="0"/>
              <a:ext cx="8498082" cy="10328059"/>
            </a:xfrm>
            <a:custGeom>
              <a:avLst/>
              <a:gdLst/>
              <a:ahLst/>
              <a:cxnLst/>
              <a:rect l="l" t="t" r="r" b="b"/>
              <a:pathLst>
                <a:path w="8498082" h="10328059">
                  <a:moveTo>
                    <a:pt x="0" y="0"/>
                  </a:moveTo>
                  <a:lnTo>
                    <a:pt x="0" y="10328059"/>
                  </a:lnTo>
                  <a:lnTo>
                    <a:pt x="8498082" y="10328059"/>
                  </a:lnTo>
                  <a:lnTo>
                    <a:pt x="8498082" y="0"/>
                  </a:lnTo>
                  <a:lnTo>
                    <a:pt x="0" y="0"/>
                  </a:lnTo>
                  <a:close/>
                  <a:moveTo>
                    <a:pt x="8437122" y="10267098"/>
                  </a:moveTo>
                  <a:lnTo>
                    <a:pt x="59690" y="10267098"/>
                  </a:lnTo>
                  <a:lnTo>
                    <a:pt x="59690" y="59690"/>
                  </a:lnTo>
                  <a:lnTo>
                    <a:pt x="8437122" y="59690"/>
                  </a:lnTo>
                  <a:lnTo>
                    <a:pt x="8437122" y="10267098"/>
                  </a:lnTo>
                  <a:close/>
                </a:path>
              </a:pathLst>
            </a:custGeom>
            <a:solidFill>
              <a:srgbClr val="2F5B44"/>
            </a:solidFill>
          </p:spPr>
        </p:sp>
      </p:grpSp>
      <p:grpSp>
        <p:nvGrpSpPr>
          <p:cNvPr id="4" name="Group 4"/>
          <p:cNvGrpSpPr/>
          <p:nvPr/>
        </p:nvGrpSpPr>
        <p:grpSpPr>
          <a:xfrm>
            <a:off x="5229382" y="4628046"/>
            <a:ext cx="3809843" cy="4630254"/>
            <a:chOff x="0" y="0"/>
            <a:chExt cx="8498082" cy="10328059"/>
          </a:xfrm>
        </p:grpSpPr>
        <p:sp>
          <p:nvSpPr>
            <p:cNvPr id="5" name="Freeform 5"/>
            <p:cNvSpPr/>
            <p:nvPr/>
          </p:nvSpPr>
          <p:spPr>
            <a:xfrm>
              <a:off x="0" y="0"/>
              <a:ext cx="8498082" cy="10328059"/>
            </a:xfrm>
            <a:custGeom>
              <a:avLst/>
              <a:gdLst/>
              <a:ahLst/>
              <a:cxnLst/>
              <a:rect l="l" t="t" r="r" b="b"/>
              <a:pathLst>
                <a:path w="8498082" h="10328059">
                  <a:moveTo>
                    <a:pt x="0" y="0"/>
                  </a:moveTo>
                  <a:lnTo>
                    <a:pt x="0" y="10328059"/>
                  </a:lnTo>
                  <a:lnTo>
                    <a:pt x="8498082" y="10328059"/>
                  </a:lnTo>
                  <a:lnTo>
                    <a:pt x="8498082" y="0"/>
                  </a:lnTo>
                  <a:lnTo>
                    <a:pt x="0" y="0"/>
                  </a:lnTo>
                  <a:close/>
                  <a:moveTo>
                    <a:pt x="8437122" y="10267098"/>
                  </a:moveTo>
                  <a:lnTo>
                    <a:pt x="59690" y="10267098"/>
                  </a:lnTo>
                  <a:lnTo>
                    <a:pt x="59690" y="59690"/>
                  </a:lnTo>
                  <a:lnTo>
                    <a:pt x="8437122" y="59690"/>
                  </a:lnTo>
                  <a:lnTo>
                    <a:pt x="8437122" y="10267098"/>
                  </a:lnTo>
                  <a:close/>
                </a:path>
              </a:pathLst>
            </a:custGeom>
            <a:solidFill>
              <a:srgbClr val="2F5B44"/>
            </a:solidFill>
          </p:spPr>
        </p:sp>
      </p:grpSp>
      <p:grpSp>
        <p:nvGrpSpPr>
          <p:cNvPr id="6" name="Group 6"/>
          <p:cNvGrpSpPr/>
          <p:nvPr/>
        </p:nvGrpSpPr>
        <p:grpSpPr>
          <a:xfrm>
            <a:off x="9247640" y="4628046"/>
            <a:ext cx="3809843" cy="4630254"/>
            <a:chOff x="0" y="0"/>
            <a:chExt cx="8498082" cy="10328059"/>
          </a:xfrm>
        </p:grpSpPr>
        <p:sp>
          <p:nvSpPr>
            <p:cNvPr id="7" name="Freeform 7"/>
            <p:cNvSpPr/>
            <p:nvPr/>
          </p:nvSpPr>
          <p:spPr>
            <a:xfrm>
              <a:off x="0" y="0"/>
              <a:ext cx="8498082" cy="10328059"/>
            </a:xfrm>
            <a:custGeom>
              <a:avLst/>
              <a:gdLst/>
              <a:ahLst/>
              <a:cxnLst/>
              <a:rect l="l" t="t" r="r" b="b"/>
              <a:pathLst>
                <a:path w="8498082" h="10328059">
                  <a:moveTo>
                    <a:pt x="0" y="0"/>
                  </a:moveTo>
                  <a:lnTo>
                    <a:pt x="0" y="10328059"/>
                  </a:lnTo>
                  <a:lnTo>
                    <a:pt x="8498082" y="10328059"/>
                  </a:lnTo>
                  <a:lnTo>
                    <a:pt x="8498082" y="0"/>
                  </a:lnTo>
                  <a:lnTo>
                    <a:pt x="0" y="0"/>
                  </a:lnTo>
                  <a:close/>
                  <a:moveTo>
                    <a:pt x="8437122" y="10267098"/>
                  </a:moveTo>
                  <a:lnTo>
                    <a:pt x="59690" y="10267098"/>
                  </a:lnTo>
                  <a:lnTo>
                    <a:pt x="59690" y="59690"/>
                  </a:lnTo>
                  <a:lnTo>
                    <a:pt x="8437122" y="59690"/>
                  </a:lnTo>
                  <a:lnTo>
                    <a:pt x="8437122" y="10267098"/>
                  </a:lnTo>
                  <a:close/>
                </a:path>
              </a:pathLst>
            </a:custGeom>
            <a:solidFill>
              <a:srgbClr val="2F5B44"/>
            </a:solidFill>
          </p:spPr>
        </p:sp>
      </p:grpSp>
      <p:grpSp>
        <p:nvGrpSpPr>
          <p:cNvPr id="8" name="Group 8"/>
          <p:cNvGrpSpPr/>
          <p:nvPr/>
        </p:nvGrpSpPr>
        <p:grpSpPr>
          <a:xfrm>
            <a:off x="13267033" y="4628046"/>
            <a:ext cx="3809843" cy="4629531"/>
            <a:chOff x="0" y="0"/>
            <a:chExt cx="8498082" cy="10326445"/>
          </a:xfrm>
        </p:grpSpPr>
        <p:sp>
          <p:nvSpPr>
            <p:cNvPr id="9" name="Freeform 9"/>
            <p:cNvSpPr/>
            <p:nvPr/>
          </p:nvSpPr>
          <p:spPr>
            <a:xfrm>
              <a:off x="0" y="0"/>
              <a:ext cx="8498082" cy="10326445"/>
            </a:xfrm>
            <a:custGeom>
              <a:avLst/>
              <a:gdLst/>
              <a:ahLst/>
              <a:cxnLst/>
              <a:rect l="l" t="t" r="r" b="b"/>
              <a:pathLst>
                <a:path w="8498082" h="10326445">
                  <a:moveTo>
                    <a:pt x="0" y="0"/>
                  </a:moveTo>
                  <a:lnTo>
                    <a:pt x="0" y="10326445"/>
                  </a:lnTo>
                  <a:lnTo>
                    <a:pt x="8498082" y="10326445"/>
                  </a:lnTo>
                  <a:lnTo>
                    <a:pt x="8498082" y="0"/>
                  </a:lnTo>
                  <a:lnTo>
                    <a:pt x="0" y="0"/>
                  </a:lnTo>
                  <a:close/>
                  <a:moveTo>
                    <a:pt x="8437122" y="10265485"/>
                  </a:moveTo>
                  <a:lnTo>
                    <a:pt x="59690" y="10265485"/>
                  </a:lnTo>
                  <a:lnTo>
                    <a:pt x="59690" y="59690"/>
                  </a:lnTo>
                  <a:lnTo>
                    <a:pt x="8437122" y="59690"/>
                  </a:lnTo>
                  <a:lnTo>
                    <a:pt x="8437122" y="10265485"/>
                  </a:lnTo>
                  <a:close/>
                </a:path>
              </a:pathLst>
            </a:custGeom>
            <a:solidFill>
              <a:srgbClr val="2F5B44"/>
            </a:solidFill>
          </p:spPr>
        </p:sp>
      </p:grpSp>
      <p:sp>
        <p:nvSpPr>
          <p:cNvPr id="10" name="TextBox 10"/>
          <p:cNvSpPr txBox="1"/>
          <p:nvPr/>
        </p:nvSpPr>
        <p:spPr>
          <a:xfrm>
            <a:off x="1394758" y="3250947"/>
            <a:ext cx="3442574" cy="529589"/>
          </a:xfrm>
          <a:prstGeom prst="rect">
            <a:avLst/>
          </a:prstGeom>
        </p:spPr>
        <p:txBody>
          <a:bodyPr lIns="0" tIns="0" rIns="0" bIns="0" rtlCol="0" anchor="t">
            <a:spAutoFit/>
          </a:bodyPr>
          <a:lstStyle/>
          <a:p>
            <a:pPr algn="ctr">
              <a:lnSpc>
                <a:spcPts val="4290"/>
              </a:lnSpc>
            </a:pPr>
            <a:r>
              <a:rPr lang="en-US" sz="3300">
                <a:solidFill>
                  <a:srgbClr val="191919"/>
                </a:solidFill>
                <a:latin typeface="Open Sans 1"/>
                <a:ea typeface="Open Sans 1"/>
                <a:cs typeface="Open Sans 1"/>
                <a:sym typeface="Open Sans 1"/>
              </a:rPr>
              <a:t>Autoritario</a:t>
            </a:r>
          </a:p>
        </p:txBody>
      </p:sp>
      <p:sp>
        <p:nvSpPr>
          <p:cNvPr id="11" name="TextBox 11"/>
          <p:cNvSpPr txBox="1"/>
          <p:nvPr/>
        </p:nvSpPr>
        <p:spPr>
          <a:xfrm>
            <a:off x="5413016" y="3250946"/>
            <a:ext cx="3442574" cy="529590"/>
          </a:xfrm>
          <a:prstGeom prst="rect">
            <a:avLst/>
          </a:prstGeom>
        </p:spPr>
        <p:txBody>
          <a:bodyPr lIns="0" tIns="0" rIns="0" bIns="0" rtlCol="0" anchor="t">
            <a:spAutoFit/>
          </a:bodyPr>
          <a:lstStyle/>
          <a:p>
            <a:pPr algn="ctr">
              <a:lnSpc>
                <a:spcPts val="4290"/>
              </a:lnSpc>
            </a:pPr>
            <a:r>
              <a:rPr lang="en-US" sz="3300">
                <a:solidFill>
                  <a:srgbClr val="191919"/>
                </a:solidFill>
                <a:latin typeface="Open Sans 1"/>
                <a:ea typeface="Open Sans 1"/>
                <a:cs typeface="Open Sans 1"/>
                <a:sym typeface="Open Sans 1"/>
              </a:rPr>
              <a:t>Democrático</a:t>
            </a:r>
          </a:p>
        </p:txBody>
      </p:sp>
      <p:sp>
        <p:nvSpPr>
          <p:cNvPr id="12" name="TextBox 12"/>
          <p:cNvSpPr txBox="1"/>
          <p:nvPr/>
        </p:nvSpPr>
        <p:spPr>
          <a:xfrm>
            <a:off x="9429750" y="3250945"/>
            <a:ext cx="3442574" cy="529590"/>
          </a:xfrm>
          <a:prstGeom prst="rect">
            <a:avLst/>
          </a:prstGeom>
        </p:spPr>
        <p:txBody>
          <a:bodyPr lIns="0" tIns="0" rIns="0" bIns="0" rtlCol="0" anchor="t">
            <a:spAutoFit/>
          </a:bodyPr>
          <a:lstStyle/>
          <a:p>
            <a:pPr algn="ctr">
              <a:lnSpc>
                <a:spcPts val="4290"/>
              </a:lnSpc>
            </a:pPr>
            <a:r>
              <a:rPr lang="en-US" sz="3300">
                <a:solidFill>
                  <a:srgbClr val="191919"/>
                </a:solidFill>
                <a:latin typeface="Open Sans 1"/>
                <a:ea typeface="Open Sans 1"/>
                <a:cs typeface="Open Sans 1"/>
                <a:sym typeface="Open Sans 1"/>
              </a:rPr>
              <a:t>Permisivo</a:t>
            </a:r>
          </a:p>
        </p:txBody>
      </p:sp>
      <p:sp>
        <p:nvSpPr>
          <p:cNvPr id="13" name="TextBox 13"/>
          <p:cNvSpPr txBox="1"/>
          <p:nvPr/>
        </p:nvSpPr>
        <p:spPr>
          <a:xfrm>
            <a:off x="13450668" y="3250945"/>
            <a:ext cx="3442574" cy="529590"/>
          </a:xfrm>
          <a:prstGeom prst="rect">
            <a:avLst/>
          </a:prstGeom>
        </p:spPr>
        <p:txBody>
          <a:bodyPr lIns="0" tIns="0" rIns="0" bIns="0" rtlCol="0" anchor="t">
            <a:spAutoFit/>
          </a:bodyPr>
          <a:lstStyle/>
          <a:p>
            <a:pPr algn="ctr">
              <a:lnSpc>
                <a:spcPts val="4290"/>
              </a:lnSpc>
            </a:pPr>
            <a:r>
              <a:rPr lang="en-US" sz="3300">
                <a:solidFill>
                  <a:srgbClr val="191919"/>
                </a:solidFill>
                <a:latin typeface="Open Sans 1"/>
                <a:ea typeface="Open Sans 1"/>
                <a:cs typeface="Open Sans 1"/>
                <a:sym typeface="Open Sans 1"/>
              </a:rPr>
              <a:t>Negligente</a:t>
            </a:r>
          </a:p>
        </p:txBody>
      </p:sp>
      <p:grpSp>
        <p:nvGrpSpPr>
          <p:cNvPr id="14" name="Group 14"/>
          <p:cNvGrpSpPr/>
          <p:nvPr/>
        </p:nvGrpSpPr>
        <p:grpSpPr>
          <a:xfrm>
            <a:off x="1211124" y="2982595"/>
            <a:ext cx="3809843" cy="1094865"/>
            <a:chOff x="0" y="0"/>
            <a:chExt cx="8498082" cy="2442162"/>
          </a:xfrm>
        </p:grpSpPr>
        <p:sp>
          <p:nvSpPr>
            <p:cNvPr id="15" name="Freeform 15"/>
            <p:cNvSpPr/>
            <p:nvPr/>
          </p:nvSpPr>
          <p:spPr>
            <a:xfrm>
              <a:off x="0" y="0"/>
              <a:ext cx="8498082" cy="2442162"/>
            </a:xfrm>
            <a:custGeom>
              <a:avLst/>
              <a:gdLst/>
              <a:ahLst/>
              <a:cxnLst/>
              <a:rect l="l" t="t" r="r" b="b"/>
              <a:pathLst>
                <a:path w="8498082" h="2442162">
                  <a:moveTo>
                    <a:pt x="0" y="0"/>
                  </a:moveTo>
                  <a:lnTo>
                    <a:pt x="0" y="2442162"/>
                  </a:lnTo>
                  <a:lnTo>
                    <a:pt x="8498082" y="2442162"/>
                  </a:lnTo>
                  <a:lnTo>
                    <a:pt x="8498082" y="0"/>
                  </a:lnTo>
                  <a:lnTo>
                    <a:pt x="0" y="0"/>
                  </a:lnTo>
                  <a:close/>
                  <a:moveTo>
                    <a:pt x="8437122" y="2381202"/>
                  </a:moveTo>
                  <a:lnTo>
                    <a:pt x="59690" y="2381202"/>
                  </a:lnTo>
                  <a:lnTo>
                    <a:pt x="59690" y="59690"/>
                  </a:lnTo>
                  <a:lnTo>
                    <a:pt x="8437122" y="59690"/>
                  </a:lnTo>
                  <a:lnTo>
                    <a:pt x="8437122" y="2381202"/>
                  </a:lnTo>
                  <a:close/>
                </a:path>
              </a:pathLst>
            </a:custGeom>
            <a:solidFill>
              <a:srgbClr val="2F5B44"/>
            </a:solidFill>
          </p:spPr>
        </p:sp>
      </p:grpSp>
      <p:grpSp>
        <p:nvGrpSpPr>
          <p:cNvPr id="16" name="Group 16"/>
          <p:cNvGrpSpPr/>
          <p:nvPr/>
        </p:nvGrpSpPr>
        <p:grpSpPr>
          <a:xfrm>
            <a:off x="5229382" y="2982596"/>
            <a:ext cx="3809843" cy="1094865"/>
            <a:chOff x="0" y="0"/>
            <a:chExt cx="8498082" cy="2442162"/>
          </a:xfrm>
        </p:grpSpPr>
        <p:sp>
          <p:nvSpPr>
            <p:cNvPr id="17" name="Freeform 17"/>
            <p:cNvSpPr/>
            <p:nvPr/>
          </p:nvSpPr>
          <p:spPr>
            <a:xfrm>
              <a:off x="0" y="0"/>
              <a:ext cx="8498082" cy="2442162"/>
            </a:xfrm>
            <a:custGeom>
              <a:avLst/>
              <a:gdLst/>
              <a:ahLst/>
              <a:cxnLst/>
              <a:rect l="l" t="t" r="r" b="b"/>
              <a:pathLst>
                <a:path w="8498082" h="2442162">
                  <a:moveTo>
                    <a:pt x="0" y="0"/>
                  </a:moveTo>
                  <a:lnTo>
                    <a:pt x="0" y="2442162"/>
                  </a:lnTo>
                  <a:lnTo>
                    <a:pt x="8498082" y="2442162"/>
                  </a:lnTo>
                  <a:lnTo>
                    <a:pt x="8498082" y="0"/>
                  </a:lnTo>
                  <a:lnTo>
                    <a:pt x="0" y="0"/>
                  </a:lnTo>
                  <a:close/>
                  <a:moveTo>
                    <a:pt x="8437122" y="2381202"/>
                  </a:moveTo>
                  <a:lnTo>
                    <a:pt x="59690" y="2381202"/>
                  </a:lnTo>
                  <a:lnTo>
                    <a:pt x="59690" y="59690"/>
                  </a:lnTo>
                  <a:lnTo>
                    <a:pt x="8437122" y="59690"/>
                  </a:lnTo>
                  <a:lnTo>
                    <a:pt x="8437122" y="2381202"/>
                  </a:lnTo>
                  <a:close/>
                </a:path>
              </a:pathLst>
            </a:custGeom>
            <a:solidFill>
              <a:srgbClr val="2F5B44"/>
            </a:solidFill>
          </p:spPr>
        </p:sp>
      </p:grpSp>
      <p:grpSp>
        <p:nvGrpSpPr>
          <p:cNvPr id="18" name="Group 18"/>
          <p:cNvGrpSpPr/>
          <p:nvPr/>
        </p:nvGrpSpPr>
        <p:grpSpPr>
          <a:xfrm>
            <a:off x="9246116" y="2982596"/>
            <a:ext cx="3809843" cy="1094865"/>
            <a:chOff x="0" y="0"/>
            <a:chExt cx="8498082" cy="2442162"/>
          </a:xfrm>
        </p:grpSpPr>
        <p:sp>
          <p:nvSpPr>
            <p:cNvPr id="19" name="Freeform 19"/>
            <p:cNvSpPr/>
            <p:nvPr/>
          </p:nvSpPr>
          <p:spPr>
            <a:xfrm>
              <a:off x="0" y="0"/>
              <a:ext cx="8498082" cy="2442162"/>
            </a:xfrm>
            <a:custGeom>
              <a:avLst/>
              <a:gdLst/>
              <a:ahLst/>
              <a:cxnLst/>
              <a:rect l="l" t="t" r="r" b="b"/>
              <a:pathLst>
                <a:path w="8498082" h="2442162">
                  <a:moveTo>
                    <a:pt x="0" y="0"/>
                  </a:moveTo>
                  <a:lnTo>
                    <a:pt x="0" y="2442162"/>
                  </a:lnTo>
                  <a:lnTo>
                    <a:pt x="8498082" y="2442162"/>
                  </a:lnTo>
                  <a:lnTo>
                    <a:pt x="8498082" y="0"/>
                  </a:lnTo>
                  <a:lnTo>
                    <a:pt x="0" y="0"/>
                  </a:lnTo>
                  <a:close/>
                  <a:moveTo>
                    <a:pt x="8437122" y="2381202"/>
                  </a:moveTo>
                  <a:lnTo>
                    <a:pt x="59690" y="2381202"/>
                  </a:lnTo>
                  <a:lnTo>
                    <a:pt x="59690" y="59690"/>
                  </a:lnTo>
                  <a:lnTo>
                    <a:pt x="8437122" y="59690"/>
                  </a:lnTo>
                  <a:lnTo>
                    <a:pt x="8437122" y="2381202"/>
                  </a:lnTo>
                  <a:close/>
                </a:path>
              </a:pathLst>
            </a:custGeom>
            <a:solidFill>
              <a:srgbClr val="2F5B44"/>
            </a:solidFill>
          </p:spPr>
        </p:sp>
      </p:grpSp>
      <p:grpSp>
        <p:nvGrpSpPr>
          <p:cNvPr id="20" name="Group 20"/>
          <p:cNvGrpSpPr/>
          <p:nvPr/>
        </p:nvGrpSpPr>
        <p:grpSpPr>
          <a:xfrm>
            <a:off x="13267033" y="2982596"/>
            <a:ext cx="3809843" cy="1094865"/>
            <a:chOff x="0" y="0"/>
            <a:chExt cx="8498082" cy="2442162"/>
          </a:xfrm>
        </p:grpSpPr>
        <p:sp>
          <p:nvSpPr>
            <p:cNvPr id="21" name="Freeform 21"/>
            <p:cNvSpPr/>
            <p:nvPr/>
          </p:nvSpPr>
          <p:spPr>
            <a:xfrm>
              <a:off x="0" y="0"/>
              <a:ext cx="8498082" cy="2442162"/>
            </a:xfrm>
            <a:custGeom>
              <a:avLst/>
              <a:gdLst/>
              <a:ahLst/>
              <a:cxnLst/>
              <a:rect l="l" t="t" r="r" b="b"/>
              <a:pathLst>
                <a:path w="8498082" h="2442162">
                  <a:moveTo>
                    <a:pt x="0" y="0"/>
                  </a:moveTo>
                  <a:lnTo>
                    <a:pt x="0" y="2442162"/>
                  </a:lnTo>
                  <a:lnTo>
                    <a:pt x="8498082" y="2442162"/>
                  </a:lnTo>
                  <a:lnTo>
                    <a:pt x="8498082" y="0"/>
                  </a:lnTo>
                  <a:lnTo>
                    <a:pt x="0" y="0"/>
                  </a:lnTo>
                  <a:close/>
                  <a:moveTo>
                    <a:pt x="8437122" y="2381202"/>
                  </a:moveTo>
                  <a:lnTo>
                    <a:pt x="59690" y="2381202"/>
                  </a:lnTo>
                  <a:lnTo>
                    <a:pt x="59690" y="59690"/>
                  </a:lnTo>
                  <a:lnTo>
                    <a:pt x="8437122" y="59690"/>
                  </a:lnTo>
                  <a:lnTo>
                    <a:pt x="8437122" y="2381202"/>
                  </a:lnTo>
                  <a:close/>
                </a:path>
              </a:pathLst>
            </a:custGeom>
            <a:solidFill>
              <a:srgbClr val="2F5B44"/>
            </a:solidFill>
          </p:spPr>
        </p:sp>
      </p:grpSp>
      <p:sp>
        <p:nvSpPr>
          <p:cNvPr id="22" name="Freeform 22"/>
          <p:cNvSpPr/>
          <p:nvPr/>
        </p:nvSpPr>
        <p:spPr>
          <a:xfrm>
            <a:off x="1242808" y="4661373"/>
            <a:ext cx="3746474" cy="4563601"/>
          </a:xfrm>
          <a:custGeom>
            <a:avLst/>
            <a:gdLst/>
            <a:ahLst/>
            <a:cxnLst/>
            <a:rect l="l" t="t" r="r" b="b"/>
            <a:pathLst>
              <a:path w="3746474" h="4563601">
                <a:moveTo>
                  <a:pt x="0" y="0"/>
                </a:moveTo>
                <a:lnTo>
                  <a:pt x="3746474" y="0"/>
                </a:lnTo>
                <a:lnTo>
                  <a:pt x="3746474" y="4563600"/>
                </a:lnTo>
                <a:lnTo>
                  <a:pt x="0" y="4563600"/>
                </a:lnTo>
                <a:lnTo>
                  <a:pt x="0" y="0"/>
                </a:lnTo>
                <a:close/>
              </a:path>
            </a:pathLst>
          </a:custGeom>
          <a:blipFill>
            <a:blip r:embed="rId3"/>
            <a:stretch>
              <a:fillRect l="-31229" r="-31229" b="-694"/>
            </a:stretch>
          </a:blipFill>
        </p:spPr>
      </p:sp>
      <p:sp>
        <p:nvSpPr>
          <p:cNvPr id="23" name="Freeform 23"/>
          <p:cNvSpPr/>
          <p:nvPr/>
        </p:nvSpPr>
        <p:spPr>
          <a:xfrm>
            <a:off x="5250991" y="4654698"/>
            <a:ext cx="3766625" cy="4576226"/>
          </a:xfrm>
          <a:custGeom>
            <a:avLst/>
            <a:gdLst/>
            <a:ahLst/>
            <a:cxnLst/>
            <a:rect l="l" t="t" r="r" b="b"/>
            <a:pathLst>
              <a:path w="3766625" h="4576226">
                <a:moveTo>
                  <a:pt x="0" y="0"/>
                </a:moveTo>
                <a:lnTo>
                  <a:pt x="3766625" y="0"/>
                </a:lnTo>
                <a:lnTo>
                  <a:pt x="3766625" y="4576226"/>
                </a:lnTo>
                <a:lnTo>
                  <a:pt x="0" y="4576226"/>
                </a:lnTo>
                <a:lnTo>
                  <a:pt x="0" y="0"/>
                </a:lnTo>
                <a:close/>
              </a:path>
            </a:pathLst>
          </a:custGeom>
          <a:blipFill>
            <a:blip r:embed="rId4"/>
            <a:stretch>
              <a:fillRect l="-43515" r="-40167" b="-728"/>
            </a:stretch>
          </a:blipFill>
        </p:spPr>
      </p:sp>
      <p:sp>
        <p:nvSpPr>
          <p:cNvPr id="24" name="TextBox 24"/>
          <p:cNvSpPr txBox="1"/>
          <p:nvPr/>
        </p:nvSpPr>
        <p:spPr>
          <a:xfrm>
            <a:off x="2483834" y="996351"/>
            <a:ext cx="13320332" cy="847725"/>
          </a:xfrm>
          <a:prstGeom prst="rect">
            <a:avLst/>
          </a:prstGeom>
        </p:spPr>
        <p:txBody>
          <a:bodyPr lIns="0" tIns="0" rIns="0" bIns="0" rtlCol="0" anchor="t">
            <a:spAutoFit/>
          </a:bodyPr>
          <a:lstStyle/>
          <a:p>
            <a:pPr algn="ctr">
              <a:lnSpc>
                <a:spcPts val="6690"/>
              </a:lnSpc>
            </a:pPr>
            <a:r>
              <a:rPr lang="en-US" sz="5575" b="1">
                <a:solidFill>
                  <a:srgbClr val="191919"/>
                </a:solidFill>
                <a:latin typeface="Open Sans 1 Bold"/>
                <a:ea typeface="Open Sans 1 Bold"/>
                <a:cs typeface="Open Sans 1 Bold"/>
                <a:sym typeface="Open Sans 1 Bold"/>
              </a:rPr>
              <a:t>Estilos de crianza</a:t>
            </a:r>
          </a:p>
        </p:txBody>
      </p:sp>
      <p:sp>
        <p:nvSpPr>
          <p:cNvPr id="25" name="Freeform 25"/>
          <p:cNvSpPr/>
          <p:nvPr/>
        </p:nvSpPr>
        <p:spPr>
          <a:xfrm>
            <a:off x="9277350" y="4655422"/>
            <a:ext cx="3755999" cy="4575502"/>
          </a:xfrm>
          <a:custGeom>
            <a:avLst/>
            <a:gdLst/>
            <a:ahLst/>
            <a:cxnLst/>
            <a:rect l="l" t="t" r="r" b="b"/>
            <a:pathLst>
              <a:path w="3755999" h="4575502">
                <a:moveTo>
                  <a:pt x="0" y="0"/>
                </a:moveTo>
                <a:lnTo>
                  <a:pt x="3755999" y="0"/>
                </a:lnTo>
                <a:lnTo>
                  <a:pt x="3755999" y="4575502"/>
                </a:lnTo>
                <a:lnTo>
                  <a:pt x="0" y="4575502"/>
                </a:lnTo>
                <a:lnTo>
                  <a:pt x="0" y="0"/>
                </a:lnTo>
                <a:close/>
              </a:path>
            </a:pathLst>
          </a:custGeom>
          <a:blipFill>
            <a:blip r:embed="rId5"/>
            <a:stretch>
              <a:fillRect l="-75487" r="-7354"/>
            </a:stretch>
          </a:blipFill>
        </p:spPr>
      </p:sp>
      <p:sp>
        <p:nvSpPr>
          <p:cNvPr id="26" name="Freeform 26"/>
          <p:cNvSpPr/>
          <p:nvPr/>
        </p:nvSpPr>
        <p:spPr>
          <a:xfrm>
            <a:off x="13295058" y="4648748"/>
            <a:ext cx="3748335" cy="4576226"/>
          </a:xfrm>
          <a:custGeom>
            <a:avLst/>
            <a:gdLst/>
            <a:ahLst/>
            <a:cxnLst/>
            <a:rect l="l" t="t" r="r" b="b"/>
            <a:pathLst>
              <a:path w="3748335" h="4576226">
                <a:moveTo>
                  <a:pt x="0" y="0"/>
                </a:moveTo>
                <a:lnTo>
                  <a:pt x="3748335" y="0"/>
                </a:lnTo>
                <a:lnTo>
                  <a:pt x="3748335" y="4576225"/>
                </a:lnTo>
                <a:lnTo>
                  <a:pt x="0" y="4576225"/>
                </a:lnTo>
                <a:lnTo>
                  <a:pt x="0" y="0"/>
                </a:lnTo>
                <a:close/>
              </a:path>
            </a:pathLst>
          </a:custGeom>
          <a:blipFill>
            <a:blip r:embed="rId6"/>
            <a:stretch>
              <a:fillRect t="-11770" r="-487" b="-11770"/>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05087" y="1028700"/>
            <a:ext cx="16354213" cy="8229600"/>
            <a:chOff x="0" y="0"/>
            <a:chExt cx="36479048" cy="18356614"/>
          </a:xfrm>
        </p:grpSpPr>
        <p:sp>
          <p:nvSpPr>
            <p:cNvPr id="3" name="Freeform 3"/>
            <p:cNvSpPr/>
            <p:nvPr/>
          </p:nvSpPr>
          <p:spPr>
            <a:xfrm>
              <a:off x="0" y="0"/>
              <a:ext cx="36479048" cy="18356614"/>
            </a:xfrm>
            <a:custGeom>
              <a:avLst/>
              <a:gdLst/>
              <a:ahLst/>
              <a:cxnLst/>
              <a:rect l="l" t="t" r="r" b="b"/>
              <a:pathLst>
                <a:path w="36479048" h="18356614">
                  <a:moveTo>
                    <a:pt x="0" y="0"/>
                  </a:moveTo>
                  <a:lnTo>
                    <a:pt x="0" y="18356614"/>
                  </a:lnTo>
                  <a:lnTo>
                    <a:pt x="36479048" y="18356614"/>
                  </a:lnTo>
                  <a:lnTo>
                    <a:pt x="36479048" y="0"/>
                  </a:lnTo>
                  <a:lnTo>
                    <a:pt x="0" y="0"/>
                  </a:lnTo>
                  <a:close/>
                  <a:moveTo>
                    <a:pt x="36418087" y="18295654"/>
                  </a:moveTo>
                  <a:lnTo>
                    <a:pt x="59690" y="18295654"/>
                  </a:lnTo>
                  <a:lnTo>
                    <a:pt x="59690" y="59690"/>
                  </a:lnTo>
                  <a:lnTo>
                    <a:pt x="36418087" y="59690"/>
                  </a:lnTo>
                  <a:lnTo>
                    <a:pt x="36418087" y="18295654"/>
                  </a:lnTo>
                  <a:close/>
                </a:path>
              </a:pathLst>
            </a:custGeom>
            <a:solidFill>
              <a:srgbClr val="2F5B44"/>
            </a:solidFill>
          </p:spPr>
        </p:sp>
      </p:grpSp>
      <p:pic>
        <p:nvPicPr>
          <p:cNvPr id="8" name="tbri-r-animate-estres-toxico-y-el-cerebro-ytshorts.savetube.me">
            <a:hlinkClick r:id="" action="ppaction://media"/>
            <a:extLst>
              <a:ext uri="{FF2B5EF4-FFF2-40B4-BE49-F238E27FC236}">
                <a16:creationId xmlns:a16="http://schemas.microsoft.com/office/drawing/2014/main" id="{BF96DF46-2CA1-5E7B-32CE-6765E1D792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1200" y="1114424"/>
            <a:ext cx="14325600" cy="80581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1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TextBox 3"/>
          <p:cNvSpPr txBox="1"/>
          <p:nvPr/>
        </p:nvSpPr>
        <p:spPr>
          <a:xfrm>
            <a:off x="4402903" y="4562475"/>
            <a:ext cx="9482193" cy="1152525"/>
          </a:xfrm>
          <a:prstGeom prst="rect">
            <a:avLst/>
          </a:prstGeom>
        </p:spPr>
        <p:txBody>
          <a:bodyPr lIns="0" tIns="0" rIns="0" bIns="0" rtlCol="0" anchor="t">
            <a:spAutoFit/>
          </a:bodyPr>
          <a:lstStyle/>
          <a:p>
            <a:pPr algn="ctr">
              <a:lnSpc>
                <a:spcPts val="9000"/>
              </a:lnSpc>
            </a:pPr>
            <a:r>
              <a:rPr lang="en-US" sz="7500">
                <a:solidFill>
                  <a:srgbClr val="FFFFFF"/>
                </a:solidFill>
                <a:latin typeface="Open Sans 1"/>
                <a:ea typeface="Open Sans 1"/>
                <a:cs typeface="Open Sans 1"/>
                <a:sym typeface="Open Sans 1"/>
              </a:rPr>
              <a:t>Adolescencia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6210300" cy="10287000"/>
          </a:xfrm>
          <a:prstGeom prst="rect">
            <a:avLst/>
          </a:prstGeom>
          <a:solidFill>
            <a:srgbClr val="EBEBEB"/>
          </a:solidFill>
        </p:spPr>
      </p:sp>
      <p:sp>
        <p:nvSpPr>
          <p:cNvPr id="3" name="Freeform 3"/>
          <p:cNvSpPr/>
          <p:nvPr/>
        </p:nvSpPr>
        <p:spPr>
          <a:xfrm>
            <a:off x="0" y="5160987"/>
            <a:ext cx="6210300" cy="5126013"/>
          </a:xfrm>
          <a:custGeom>
            <a:avLst/>
            <a:gdLst/>
            <a:ahLst/>
            <a:cxnLst/>
            <a:rect l="l" t="t" r="r" b="b"/>
            <a:pathLst>
              <a:path w="6210300" h="5126013">
                <a:moveTo>
                  <a:pt x="0" y="0"/>
                </a:moveTo>
                <a:lnTo>
                  <a:pt x="6210300" y="0"/>
                </a:lnTo>
                <a:lnTo>
                  <a:pt x="6210300" y="5126013"/>
                </a:lnTo>
                <a:lnTo>
                  <a:pt x="0" y="5126013"/>
                </a:lnTo>
                <a:lnTo>
                  <a:pt x="0" y="0"/>
                </a:lnTo>
                <a:close/>
              </a:path>
            </a:pathLst>
          </a:custGeom>
          <a:blipFill>
            <a:blip r:embed="rId2"/>
            <a:stretch>
              <a:fillRect l="-23369" r="-23369"/>
            </a:stretch>
          </a:blipFill>
        </p:spPr>
      </p:sp>
      <p:sp>
        <p:nvSpPr>
          <p:cNvPr id="4" name="AutoShape 4"/>
          <p:cNvSpPr/>
          <p:nvPr/>
        </p:nvSpPr>
        <p:spPr>
          <a:xfrm>
            <a:off x="0" y="5143500"/>
            <a:ext cx="6210300" cy="5126013"/>
          </a:xfrm>
          <a:prstGeom prst="rect">
            <a:avLst/>
          </a:prstGeom>
          <a:solidFill>
            <a:srgbClr val="2F5B44">
              <a:alpha val="40000"/>
            </a:srgbClr>
          </a:solidFill>
        </p:spPr>
      </p:sp>
      <p:sp>
        <p:nvSpPr>
          <p:cNvPr id="5" name="TextBox 5"/>
          <p:cNvSpPr txBox="1"/>
          <p:nvPr/>
        </p:nvSpPr>
        <p:spPr>
          <a:xfrm>
            <a:off x="7205166" y="2144396"/>
            <a:ext cx="10355678" cy="6477000"/>
          </a:xfrm>
          <a:prstGeom prst="rect">
            <a:avLst/>
          </a:prstGeom>
        </p:spPr>
        <p:txBody>
          <a:bodyPr lIns="0" tIns="0" rIns="0" bIns="0" rtlCol="0" anchor="t">
            <a:spAutoFit/>
          </a:bodyPr>
          <a:lstStyle/>
          <a:p>
            <a:pPr marL="0" lvl="0" indent="0" algn="l">
              <a:lnSpc>
                <a:spcPts val="5160"/>
              </a:lnSpc>
            </a:pPr>
            <a:r>
              <a:rPr lang="en-US" sz="4300" spc="-86">
                <a:solidFill>
                  <a:srgbClr val="191919"/>
                </a:solidFill>
                <a:latin typeface="Open Sans 1"/>
                <a:ea typeface="Open Sans 1"/>
                <a:cs typeface="Open Sans 1"/>
                <a:sym typeface="Open Sans 1"/>
              </a:rPr>
              <a:t>En esta etapa una serie de </a:t>
            </a:r>
            <a:r>
              <a:rPr lang="en-US" sz="4300" b="1" spc="-86">
                <a:solidFill>
                  <a:srgbClr val="2F5B44"/>
                </a:solidFill>
                <a:latin typeface="Open Sans 1 Bold"/>
                <a:ea typeface="Open Sans 1 Bold"/>
                <a:cs typeface="Open Sans 1 Bold"/>
                <a:sym typeface="Open Sans 1 Bold"/>
              </a:rPr>
              <a:t>cambios</a:t>
            </a:r>
            <a:r>
              <a:rPr lang="en-US" sz="4300" spc="-86">
                <a:solidFill>
                  <a:srgbClr val="191919"/>
                </a:solidFill>
                <a:latin typeface="Open Sans 1"/>
                <a:ea typeface="Open Sans 1"/>
                <a:cs typeface="Open Sans 1"/>
                <a:sym typeface="Open Sans 1"/>
              </a:rPr>
              <a:t> a nivel físico, psicológicos sociales.</a:t>
            </a:r>
          </a:p>
          <a:p>
            <a:pPr marL="0" lvl="0" indent="0" algn="l">
              <a:lnSpc>
                <a:spcPts val="5160"/>
              </a:lnSpc>
            </a:pPr>
            <a:r>
              <a:rPr lang="en-US" sz="4300" spc="-86">
                <a:solidFill>
                  <a:srgbClr val="191919"/>
                </a:solidFill>
                <a:latin typeface="Open Sans 1"/>
                <a:ea typeface="Open Sans 1"/>
                <a:cs typeface="Open Sans 1"/>
                <a:sym typeface="Open Sans 1"/>
              </a:rPr>
              <a:t>La identidad se va construyendo durante el desarrollo de una persona, pero en la adolescencia </a:t>
            </a:r>
            <a:r>
              <a:rPr lang="en-US" sz="4300" b="1" spc="-86">
                <a:solidFill>
                  <a:srgbClr val="2F5B44"/>
                </a:solidFill>
                <a:latin typeface="Open Sans 1 Bold"/>
                <a:ea typeface="Open Sans 1 Bold"/>
                <a:cs typeface="Open Sans 1 Bold"/>
                <a:sym typeface="Open Sans 1 Bold"/>
              </a:rPr>
              <a:t>se toma mas conciencia</a:t>
            </a:r>
            <a:r>
              <a:rPr lang="en-US" sz="4300" spc="-86">
                <a:solidFill>
                  <a:srgbClr val="191919"/>
                </a:solidFill>
                <a:latin typeface="Open Sans 1"/>
                <a:ea typeface="Open Sans 1"/>
                <a:cs typeface="Open Sans 1"/>
                <a:sym typeface="Open Sans 1"/>
              </a:rPr>
              <a:t> de esos rasgos que nos diferencian de las y los demás. </a:t>
            </a:r>
          </a:p>
          <a:p>
            <a:pPr algn="l">
              <a:lnSpc>
                <a:spcPts val="5160"/>
              </a:lnSpc>
            </a:pPr>
            <a:r>
              <a:rPr lang="en-US" sz="4300" spc="-86">
                <a:solidFill>
                  <a:srgbClr val="191919"/>
                </a:solidFill>
                <a:latin typeface="Open Sans 1"/>
                <a:ea typeface="Open Sans 1"/>
                <a:cs typeface="Open Sans 1"/>
                <a:sym typeface="Open Sans 1"/>
              </a:rPr>
              <a:t>Se hacen mas </a:t>
            </a:r>
            <a:r>
              <a:rPr lang="en-US" sz="4300" b="1" spc="-86">
                <a:solidFill>
                  <a:srgbClr val="2F5B44"/>
                </a:solidFill>
                <a:latin typeface="Open Sans 1 Bold"/>
                <a:ea typeface="Open Sans 1 Bold"/>
                <a:cs typeface="Open Sans 1 Bold"/>
                <a:sym typeface="Open Sans 1 Bold"/>
              </a:rPr>
              <a:t>evidentes las diferencias</a:t>
            </a:r>
            <a:r>
              <a:rPr lang="en-US" sz="4300" spc="-86">
                <a:solidFill>
                  <a:srgbClr val="191919"/>
                </a:solidFill>
                <a:latin typeface="Open Sans 1"/>
                <a:ea typeface="Open Sans 1"/>
                <a:cs typeface="Open Sans 1"/>
                <a:sym typeface="Open Sans 1"/>
              </a:rPr>
              <a:t> en ideas y creencias en relación a las personas encargadas de la crianza. </a:t>
            </a:r>
          </a:p>
        </p:txBody>
      </p:sp>
      <p:sp>
        <p:nvSpPr>
          <p:cNvPr id="6" name="TextBox 6"/>
          <p:cNvSpPr txBox="1"/>
          <p:nvPr/>
        </p:nvSpPr>
        <p:spPr>
          <a:xfrm>
            <a:off x="414213" y="942975"/>
            <a:ext cx="5381874" cy="2317116"/>
          </a:xfrm>
          <a:prstGeom prst="rect">
            <a:avLst/>
          </a:prstGeom>
        </p:spPr>
        <p:txBody>
          <a:bodyPr lIns="0" tIns="0" rIns="0" bIns="0" rtlCol="0" anchor="t">
            <a:spAutoFit/>
          </a:bodyPr>
          <a:lstStyle/>
          <a:p>
            <a:pPr algn="r">
              <a:lnSpc>
                <a:spcPts val="6159"/>
              </a:lnSpc>
            </a:pPr>
            <a:r>
              <a:rPr lang="en-US" sz="4399" b="1">
                <a:solidFill>
                  <a:srgbClr val="191919"/>
                </a:solidFill>
                <a:latin typeface="Open Sans 1 Bold"/>
                <a:ea typeface="Open Sans 1 Bold"/>
                <a:cs typeface="Open Sans 1 Bold"/>
                <a:sym typeface="Open Sans 1 Bold"/>
              </a:rPr>
              <a:t>¿Es difícil la crianza en la etapa de la adolescencia?</a:t>
            </a:r>
          </a:p>
        </p:txBody>
      </p:sp>
      <p:sp>
        <p:nvSpPr>
          <p:cNvPr id="7" name="Freeform 7"/>
          <p:cNvSpPr/>
          <p:nvPr/>
        </p:nvSpPr>
        <p:spPr>
          <a:xfrm>
            <a:off x="6727363" y="2276137"/>
            <a:ext cx="477803" cy="453315"/>
          </a:xfrm>
          <a:custGeom>
            <a:avLst/>
            <a:gdLst/>
            <a:ahLst/>
            <a:cxnLst/>
            <a:rect l="l" t="t" r="r" b="b"/>
            <a:pathLst>
              <a:path w="477803" h="453315">
                <a:moveTo>
                  <a:pt x="0" y="0"/>
                </a:moveTo>
                <a:lnTo>
                  <a:pt x="477803" y="0"/>
                </a:lnTo>
                <a:lnTo>
                  <a:pt x="477803" y="453315"/>
                </a:lnTo>
                <a:lnTo>
                  <a:pt x="0" y="4533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6727363" y="3571100"/>
            <a:ext cx="477803" cy="453315"/>
          </a:xfrm>
          <a:custGeom>
            <a:avLst/>
            <a:gdLst/>
            <a:ahLst/>
            <a:cxnLst/>
            <a:rect l="l" t="t" r="r" b="b"/>
            <a:pathLst>
              <a:path w="477803" h="453315">
                <a:moveTo>
                  <a:pt x="0" y="0"/>
                </a:moveTo>
                <a:lnTo>
                  <a:pt x="477803" y="0"/>
                </a:lnTo>
                <a:lnTo>
                  <a:pt x="477803" y="453315"/>
                </a:lnTo>
                <a:lnTo>
                  <a:pt x="0" y="4533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6727363" y="6836571"/>
            <a:ext cx="477803" cy="453315"/>
          </a:xfrm>
          <a:custGeom>
            <a:avLst/>
            <a:gdLst/>
            <a:ahLst/>
            <a:cxnLst/>
            <a:rect l="l" t="t" r="r" b="b"/>
            <a:pathLst>
              <a:path w="477803" h="453315">
                <a:moveTo>
                  <a:pt x="0" y="0"/>
                </a:moveTo>
                <a:lnTo>
                  <a:pt x="477803" y="0"/>
                </a:lnTo>
                <a:lnTo>
                  <a:pt x="477803" y="453316"/>
                </a:lnTo>
                <a:lnTo>
                  <a:pt x="0" y="4533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2F5B44"/>
          </a:solidFill>
        </p:spPr>
      </p:sp>
      <p:sp>
        <p:nvSpPr>
          <p:cNvPr id="3" name="TextBox 3"/>
          <p:cNvSpPr txBox="1"/>
          <p:nvPr/>
        </p:nvSpPr>
        <p:spPr>
          <a:xfrm>
            <a:off x="1028700" y="429260"/>
            <a:ext cx="11073956" cy="1236979"/>
          </a:xfrm>
          <a:prstGeom prst="rect">
            <a:avLst/>
          </a:prstGeom>
        </p:spPr>
        <p:txBody>
          <a:bodyPr lIns="0" tIns="0" rIns="0" bIns="0" rtlCol="0" anchor="t">
            <a:spAutoFit/>
          </a:bodyPr>
          <a:lstStyle/>
          <a:p>
            <a:pPr marL="0" lvl="0" indent="0" algn="l">
              <a:lnSpc>
                <a:spcPts val="4839"/>
              </a:lnSpc>
            </a:pPr>
            <a:r>
              <a:rPr lang="en-US" sz="4399" b="1" spc="-131">
                <a:solidFill>
                  <a:srgbClr val="FFFFFF"/>
                </a:solidFill>
                <a:latin typeface="Open Sans 2 Bold"/>
                <a:ea typeface="Open Sans 2 Bold"/>
                <a:cs typeface="Open Sans 2 Bold"/>
                <a:sym typeface="Open Sans 2 Bold"/>
              </a:rPr>
              <a:t>Retos de crianza en la etapa de la adolescencia </a:t>
            </a:r>
          </a:p>
        </p:txBody>
      </p:sp>
      <p:grpSp>
        <p:nvGrpSpPr>
          <p:cNvPr id="4" name="Group 4"/>
          <p:cNvGrpSpPr/>
          <p:nvPr/>
        </p:nvGrpSpPr>
        <p:grpSpPr>
          <a:xfrm>
            <a:off x="1264048" y="5424889"/>
            <a:ext cx="15759903" cy="3833411"/>
            <a:chOff x="0" y="0"/>
            <a:chExt cx="40734588" cy="9908208"/>
          </a:xfrm>
        </p:grpSpPr>
        <p:sp>
          <p:nvSpPr>
            <p:cNvPr id="5" name="Freeform 5"/>
            <p:cNvSpPr/>
            <p:nvPr/>
          </p:nvSpPr>
          <p:spPr>
            <a:xfrm>
              <a:off x="0" y="0"/>
              <a:ext cx="40734586" cy="9908208"/>
            </a:xfrm>
            <a:custGeom>
              <a:avLst/>
              <a:gdLst/>
              <a:ahLst/>
              <a:cxnLst/>
              <a:rect l="l" t="t" r="r" b="b"/>
              <a:pathLst>
                <a:path w="40734586" h="9908208">
                  <a:moveTo>
                    <a:pt x="0" y="0"/>
                  </a:moveTo>
                  <a:lnTo>
                    <a:pt x="0" y="9908208"/>
                  </a:lnTo>
                  <a:lnTo>
                    <a:pt x="40734586" y="9908208"/>
                  </a:lnTo>
                  <a:lnTo>
                    <a:pt x="40734586" y="0"/>
                  </a:lnTo>
                  <a:lnTo>
                    <a:pt x="0" y="0"/>
                  </a:lnTo>
                  <a:close/>
                  <a:moveTo>
                    <a:pt x="40673629" y="9847248"/>
                  </a:moveTo>
                  <a:lnTo>
                    <a:pt x="59690" y="9847248"/>
                  </a:lnTo>
                  <a:lnTo>
                    <a:pt x="59690" y="59690"/>
                  </a:lnTo>
                  <a:lnTo>
                    <a:pt x="40673629" y="59690"/>
                  </a:lnTo>
                  <a:lnTo>
                    <a:pt x="40673629" y="9847248"/>
                  </a:lnTo>
                  <a:close/>
                </a:path>
              </a:pathLst>
            </a:custGeom>
            <a:solidFill>
              <a:srgbClr val="2F5B44"/>
            </a:solidFill>
          </p:spPr>
        </p:sp>
      </p:grpSp>
      <p:sp>
        <p:nvSpPr>
          <p:cNvPr id="6" name="TextBox 6"/>
          <p:cNvSpPr txBox="1"/>
          <p:nvPr/>
        </p:nvSpPr>
        <p:spPr>
          <a:xfrm>
            <a:off x="1891811" y="5548510"/>
            <a:ext cx="14504377" cy="3469005"/>
          </a:xfrm>
          <a:prstGeom prst="rect">
            <a:avLst/>
          </a:prstGeom>
        </p:spPr>
        <p:txBody>
          <a:bodyPr lIns="0" tIns="0" rIns="0" bIns="0" rtlCol="0" anchor="t">
            <a:spAutoFit/>
          </a:bodyPr>
          <a:lstStyle/>
          <a:p>
            <a:pPr marL="0" lvl="0" indent="0" algn="l">
              <a:lnSpc>
                <a:spcPts val="4620"/>
              </a:lnSpc>
            </a:pPr>
            <a:r>
              <a:rPr lang="en-US" sz="3300">
                <a:solidFill>
                  <a:srgbClr val="191919"/>
                </a:solidFill>
                <a:latin typeface="Open Sans 1"/>
                <a:ea typeface="Open Sans 1"/>
                <a:cs typeface="Open Sans 1"/>
                <a:sym typeface="Open Sans 1"/>
              </a:rPr>
              <a:t>El objetivo es brindar información que permita tomar </a:t>
            </a:r>
            <a:r>
              <a:rPr lang="en-US" sz="3300" b="1">
                <a:solidFill>
                  <a:srgbClr val="2F5B44"/>
                </a:solidFill>
                <a:latin typeface="Open Sans 1 Bold"/>
                <a:ea typeface="Open Sans 1 Bold"/>
                <a:cs typeface="Open Sans 1 Bold"/>
                <a:sym typeface="Open Sans 1 Bold"/>
              </a:rPr>
              <a:t>decisiones informadas</a:t>
            </a:r>
            <a:r>
              <a:rPr lang="en-US" sz="3300">
                <a:solidFill>
                  <a:srgbClr val="191919"/>
                </a:solidFill>
                <a:latin typeface="Open Sans 1"/>
                <a:ea typeface="Open Sans 1"/>
                <a:cs typeface="Open Sans 1"/>
                <a:sym typeface="Open Sans 1"/>
              </a:rPr>
              <a:t> sobre su sexualidad y relaciones, así como p</a:t>
            </a:r>
            <a:r>
              <a:rPr lang="en-US" sz="3300" b="1">
                <a:solidFill>
                  <a:srgbClr val="2F5B44"/>
                </a:solidFill>
                <a:latin typeface="Open Sans 1 Bold"/>
                <a:ea typeface="Open Sans 1 Bold"/>
                <a:cs typeface="Open Sans 1 Bold"/>
                <a:sym typeface="Open Sans 1 Bold"/>
              </a:rPr>
              <a:t>revenir embarazos e ITS </a:t>
            </a:r>
          </a:p>
          <a:p>
            <a:pPr algn="l">
              <a:lnSpc>
                <a:spcPts val="4620"/>
              </a:lnSpc>
              <a:spcBef>
                <a:spcPct val="0"/>
              </a:spcBef>
            </a:pPr>
            <a:r>
              <a:rPr lang="en-US" sz="3300">
                <a:solidFill>
                  <a:srgbClr val="191919"/>
                </a:solidFill>
                <a:latin typeface="Open Sans 1"/>
                <a:ea typeface="Open Sans 1"/>
                <a:cs typeface="Open Sans 1"/>
                <a:sym typeface="Open Sans 1"/>
              </a:rPr>
              <a:t>Derechos relacionados con la sexualidad y reproducción que incluyen </a:t>
            </a:r>
            <a:r>
              <a:rPr lang="en-US" sz="3300" b="1">
                <a:solidFill>
                  <a:srgbClr val="2F5B44"/>
                </a:solidFill>
                <a:latin typeface="Open Sans 1 Bold"/>
                <a:ea typeface="Open Sans 1 Bold"/>
                <a:cs typeface="Open Sans 1 Bold"/>
                <a:sym typeface="Open Sans 1 Bold"/>
              </a:rPr>
              <a:t>autonomía, la información, la salud, la no discriminación y la libertad de decidir sobre el propio cuerpo y la vida sexual y reproductiva</a:t>
            </a:r>
          </a:p>
        </p:txBody>
      </p:sp>
      <p:grpSp>
        <p:nvGrpSpPr>
          <p:cNvPr id="7" name="Group 7"/>
          <p:cNvGrpSpPr/>
          <p:nvPr/>
        </p:nvGrpSpPr>
        <p:grpSpPr>
          <a:xfrm>
            <a:off x="3711197" y="2715937"/>
            <a:ext cx="10865606" cy="1659256"/>
            <a:chOff x="0" y="0"/>
            <a:chExt cx="14487474" cy="2212341"/>
          </a:xfrm>
        </p:grpSpPr>
        <p:sp>
          <p:nvSpPr>
            <p:cNvPr id="8" name="TextBox 8"/>
            <p:cNvSpPr txBox="1"/>
            <p:nvPr/>
          </p:nvSpPr>
          <p:spPr>
            <a:xfrm>
              <a:off x="611670" y="-66675"/>
              <a:ext cx="13875804" cy="2279016"/>
            </a:xfrm>
            <a:prstGeom prst="rect">
              <a:avLst/>
            </a:prstGeom>
          </p:spPr>
          <p:txBody>
            <a:bodyPr lIns="0" tIns="0" rIns="0" bIns="0" rtlCol="0" anchor="t">
              <a:spAutoFit/>
            </a:bodyPr>
            <a:lstStyle/>
            <a:p>
              <a:pPr algn="just">
                <a:lnSpc>
                  <a:spcPts val="4619"/>
                </a:lnSpc>
              </a:pPr>
              <a:r>
                <a:rPr lang="en-US" sz="3299">
                  <a:solidFill>
                    <a:srgbClr val="191919"/>
                  </a:solidFill>
                  <a:latin typeface="Open Sans 1"/>
                  <a:ea typeface="Open Sans 1"/>
                  <a:cs typeface="Open Sans 1"/>
                  <a:sym typeface="Open Sans 1"/>
                </a:rPr>
                <a:t>Salud mental en las adolescencias</a:t>
              </a:r>
            </a:p>
            <a:p>
              <a:pPr algn="just">
                <a:lnSpc>
                  <a:spcPts val="4619"/>
                </a:lnSpc>
              </a:pPr>
              <a:r>
                <a:rPr lang="en-US" sz="3299">
                  <a:solidFill>
                    <a:srgbClr val="191919"/>
                  </a:solidFill>
                  <a:latin typeface="Open Sans 1"/>
                  <a:ea typeface="Open Sans 1"/>
                  <a:cs typeface="Open Sans 1"/>
                  <a:sym typeface="Open Sans 1"/>
                </a:rPr>
                <a:t>Conducta suicida</a:t>
              </a:r>
            </a:p>
            <a:p>
              <a:pPr algn="just">
                <a:lnSpc>
                  <a:spcPts val="4619"/>
                </a:lnSpc>
                <a:spcBef>
                  <a:spcPct val="0"/>
                </a:spcBef>
              </a:pPr>
              <a:r>
                <a:rPr lang="en-US" sz="3299" b="1">
                  <a:solidFill>
                    <a:srgbClr val="191919"/>
                  </a:solidFill>
                  <a:latin typeface="Open Sans 1 Bold"/>
                  <a:ea typeface="Open Sans 1 Bold"/>
                  <a:cs typeface="Open Sans 1 Bold"/>
                  <a:sym typeface="Open Sans 1 Bold"/>
                </a:rPr>
                <a:t>Salud sexual y reproductiva en las adolescencias</a:t>
              </a:r>
            </a:p>
          </p:txBody>
        </p:sp>
        <p:sp>
          <p:nvSpPr>
            <p:cNvPr id="9" name="Freeform 9"/>
            <p:cNvSpPr/>
            <p:nvPr/>
          </p:nvSpPr>
          <p:spPr>
            <a:xfrm>
              <a:off x="0" y="123557"/>
              <a:ext cx="493453" cy="468163"/>
            </a:xfrm>
            <a:custGeom>
              <a:avLst/>
              <a:gdLst/>
              <a:ahLst/>
              <a:cxnLst/>
              <a:rect l="l" t="t" r="r" b="b"/>
              <a:pathLst>
                <a:path w="493453" h="468163">
                  <a:moveTo>
                    <a:pt x="0" y="0"/>
                  </a:moveTo>
                  <a:lnTo>
                    <a:pt x="493453" y="0"/>
                  </a:lnTo>
                  <a:lnTo>
                    <a:pt x="493453" y="468163"/>
                  </a:lnTo>
                  <a:lnTo>
                    <a:pt x="0" y="4681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0" y="872089"/>
              <a:ext cx="493453" cy="468163"/>
            </a:xfrm>
            <a:custGeom>
              <a:avLst/>
              <a:gdLst/>
              <a:ahLst/>
              <a:cxnLst/>
              <a:rect l="l" t="t" r="r" b="b"/>
              <a:pathLst>
                <a:path w="493453" h="468163">
                  <a:moveTo>
                    <a:pt x="0" y="0"/>
                  </a:moveTo>
                  <a:lnTo>
                    <a:pt x="493453" y="0"/>
                  </a:lnTo>
                  <a:lnTo>
                    <a:pt x="493453" y="468163"/>
                  </a:lnTo>
                  <a:lnTo>
                    <a:pt x="0" y="4681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0" y="1619652"/>
              <a:ext cx="493453" cy="468163"/>
            </a:xfrm>
            <a:custGeom>
              <a:avLst/>
              <a:gdLst/>
              <a:ahLst/>
              <a:cxnLst/>
              <a:rect l="l" t="t" r="r" b="b"/>
              <a:pathLst>
                <a:path w="493453" h="468163">
                  <a:moveTo>
                    <a:pt x="0" y="0"/>
                  </a:moveTo>
                  <a:lnTo>
                    <a:pt x="493453" y="0"/>
                  </a:lnTo>
                  <a:lnTo>
                    <a:pt x="493453" y="468164"/>
                  </a:lnTo>
                  <a:lnTo>
                    <a:pt x="0" y="4681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740" y="1028700"/>
            <a:ext cx="5037120" cy="834390"/>
            <a:chOff x="0" y="0"/>
            <a:chExt cx="6716160" cy="1112520"/>
          </a:xfrm>
        </p:grpSpPr>
        <p:sp>
          <p:nvSpPr>
            <p:cNvPr id="3" name="TextBox 3"/>
            <p:cNvSpPr txBox="1"/>
            <p:nvPr/>
          </p:nvSpPr>
          <p:spPr>
            <a:xfrm>
              <a:off x="0" y="-28575"/>
              <a:ext cx="6716160" cy="532342"/>
            </a:xfrm>
            <a:prstGeom prst="rect">
              <a:avLst/>
            </a:prstGeom>
          </p:spPr>
          <p:txBody>
            <a:bodyPr lIns="0" tIns="0" rIns="0" bIns="0" rtlCol="0" anchor="t">
              <a:spAutoFit/>
            </a:bodyPr>
            <a:lstStyle/>
            <a:p>
              <a:pPr marL="0" lvl="0" indent="0" algn="l">
                <a:lnSpc>
                  <a:spcPts val="3250"/>
                </a:lnSpc>
              </a:pPr>
              <a:r>
                <a:rPr lang="en-US" sz="2500" b="1" u="none" spc="-75">
                  <a:solidFill>
                    <a:srgbClr val="FFFFFF"/>
                  </a:solidFill>
                  <a:latin typeface="Open Sans 2 Bold"/>
                  <a:ea typeface="Open Sans 2 Bold"/>
                  <a:cs typeface="Open Sans 2 Bold"/>
                  <a:sym typeface="Open Sans 2 Bold"/>
                </a:rPr>
                <a:t>Contratar a más médicos.</a:t>
              </a:r>
            </a:p>
          </p:txBody>
        </p:sp>
        <p:sp>
          <p:nvSpPr>
            <p:cNvPr id="4" name="TextBox 4"/>
            <p:cNvSpPr txBox="1"/>
            <p:nvPr/>
          </p:nvSpPr>
          <p:spPr>
            <a:xfrm>
              <a:off x="0" y="725805"/>
              <a:ext cx="6716160" cy="386715"/>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Open Sans 1"/>
                  <a:ea typeface="Open Sans 1"/>
                  <a:cs typeface="Open Sans 1"/>
                  <a:sym typeface="Open Sans 1"/>
                </a:rPr>
                <a:t>Nuestro enfoque prioritario.</a:t>
              </a:r>
            </a:p>
          </p:txBody>
        </p:sp>
      </p:grpSp>
      <p:sp>
        <p:nvSpPr>
          <p:cNvPr id="5" name="AutoShape 5"/>
          <p:cNvSpPr/>
          <p:nvPr/>
        </p:nvSpPr>
        <p:spPr>
          <a:xfrm>
            <a:off x="0" y="0"/>
            <a:ext cx="7848600" cy="1984917"/>
          </a:xfrm>
          <a:prstGeom prst="rect">
            <a:avLst/>
          </a:prstGeom>
          <a:solidFill>
            <a:srgbClr val="2F5B44"/>
          </a:solidFill>
        </p:spPr>
      </p:sp>
      <p:sp>
        <p:nvSpPr>
          <p:cNvPr id="6" name="Freeform 6"/>
          <p:cNvSpPr/>
          <p:nvPr/>
        </p:nvSpPr>
        <p:spPr>
          <a:xfrm>
            <a:off x="0" y="1984917"/>
            <a:ext cx="7848600" cy="8367860"/>
          </a:xfrm>
          <a:custGeom>
            <a:avLst/>
            <a:gdLst/>
            <a:ahLst/>
            <a:cxnLst/>
            <a:rect l="l" t="t" r="r" b="b"/>
            <a:pathLst>
              <a:path w="7848600" h="8367860">
                <a:moveTo>
                  <a:pt x="0" y="0"/>
                </a:moveTo>
                <a:lnTo>
                  <a:pt x="7848600" y="0"/>
                </a:lnTo>
                <a:lnTo>
                  <a:pt x="7848600" y="8367860"/>
                </a:lnTo>
                <a:lnTo>
                  <a:pt x="0" y="8367860"/>
                </a:lnTo>
                <a:lnTo>
                  <a:pt x="0" y="0"/>
                </a:lnTo>
                <a:close/>
              </a:path>
            </a:pathLst>
          </a:custGeom>
          <a:blipFill>
            <a:blip r:embed="rId2"/>
            <a:stretch>
              <a:fillRect l="-29862" r="-29862"/>
            </a:stretch>
          </a:blipFill>
        </p:spPr>
      </p:sp>
      <p:sp>
        <p:nvSpPr>
          <p:cNvPr id="7" name="TextBox 7"/>
          <p:cNvSpPr txBox="1"/>
          <p:nvPr/>
        </p:nvSpPr>
        <p:spPr>
          <a:xfrm>
            <a:off x="9888602" y="1428749"/>
            <a:ext cx="7370698" cy="7829551"/>
          </a:xfrm>
          <a:prstGeom prst="rect">
            <a:avLst/>
          </a:prstGeom>
        </p:spPr>
        <p:txBody>
          <a:bodyPr lIns="0" tIns="0" rIns="0" bIns="0" rtlCol="0" anchor="t">
            <a:spAutoFit/>
          </a:bodyPr>
          <a:lstStyle/>
          <a:p>
            <a:pPr algn="l">
              <a:lnSpc>
                <a:spcPts val="4199"/>
              </a:lnSpc>
            </a:pPr>
            <a:r>
              <a:rPr lang="en-US" sz="2999">
                <a:solidFill>
                  <a:srgbClr val="191919"/>
                </a:solidFill>
                <a:latin typeface="Open Sans 1"/>
                <a:ea typeface="Open Sans 1"/>
                <a:cs typeface="Open Sans 1"/>
                <a:sym typeface="Open Sans 1"/>
              </a:rPr>
              <a:t>Quitando los tabúes de la salud mental</a:t>
            </a:r>
          </a:p>
          <a:p>
            <a:pPr algn="l">
              <a:lnSpc>
                <a:spcPts val="4199"/>
              </a:lnSpc>
            </a:pPr>
            <a:endParaRPr lang="en-US" sz="2999">
              <a:solidFill>
                <a:srgbClr val="191919"/>
              </a:solidFill>
              <a:latin typeface="Open Sans 1"/>
              <a:ea typeface="Open Sans 1"/>
              <a:cs typeface="Open Sans 1"/>
              <a:sym typeface="Open Sans 1"/>
            </a:endParaRPr>
          </a:p>
          <a:p>
            <a:pPr algn="l">
              <a:lnSpc>
                <a:spcPts val="4199"/>
              </a:lnSpc>
            </a:pPr>
            <a:r>
              <a:rPr lang="en-US" sz="2999">
                <a:solidFill>
                  <a:srgbClr val="191919"/>
                </a:solidFill>
                <a:latin typeface="Open Sans 1"/>
                <a:ea typeface="Open Sans 1"/>
                <a:cs typeface="Open Sans 1"/>
                <a:sym typeface="Open Sans 1"/>
              </a:rPr>
              <a:t>Autocuidado para personas cuidadoras</a:t>
            </a:r>
          </a:p>
          <a:p>
            <a:pPr algn="l">
              <a:lnSpc>
                <a:spcPts val="4199"/>
              </a:lnSpc>
            </a:pPr>
            <a:endParaRPr lang="en-US" sz="2999">
              <a:solidFill>
                <a:srgbClr val="191919"/>
              </a:solidFill>
              <a:latin typeface="Open Sans 1"/>
              <a:ea typeface="Open Sans 1"/>
              <a:cs typeface="Open Sans 1"/>
              <a:sym typeface="Open Sans 1"/>
            </a:endParaRPr>
          </a:p>
          <a:p>
            <a:pPr algn="l">
              <a:lnSpc>
                <a:spcPts val="4199"/>
              </a:lnSpc>
            </a:pPr>
            <a:r>
              <a:rPr lang="en-US" sz="2999">
                <a:solidFill>
                  <a:srgbClr val="191919"/>
                </a:solidFill>
                <a:latin typeface="Open Sans 1"/>
                <a:ea typeface="Open Sans 1"/>
                <a:cs typeface="Open Sans 1"/>
                <a:sym typeface="Open Sans 1"/>
              </a:rPr>
              <a:t>¿Cómo aprendemos a criar?</a:t>
            </a:r>
          </a:p>
          <a:p>
            <a:pPr algn="l">
              <a:lnSpc>
                <a:spcPts val="4199"/>
              </a:lnSpc>
            </a:pPr>
            <a:endParaRPr lang="en-US" sz="2999">
              <a:solidFill>
                <a:srgbClr val="191919"/>
              </a:solidFill>
              <a:latin typeface="Open Sans 1"/>
              <a:ea typeface="Open Sans 1"/>
              <a:cs typeface="Open Sans 1"/>
              <a:sym typeface="Open Sans 1"/>
            </a:endParaRPr>
          </a:p>
          <a:p>
            <a:pPr algn="l">
              <a:lnSpc>
                <a:spcPts val="4199"/>
              </a:lnSpc>
            </a:pPr>
            <a:r>
              <a:rPr lang="en-US" sz="2999">
                <a:solidFill>
                  <a:srgbClr val="191919"/>
                </a:solidFill>
                <a:latin typeface="Open Sans 1"/>
                <a:ea typeface="Open Sans 1"/>
                <a:cs typeface="Open Sans 1"/>
                <a:sym typeface="Open Sans 1"/>
              </a:rPr>
              <a:t>Estereotipos y como se manifiestan en la crianza</a:t>
            </a:r>
          </a:p>
          <a:p>
            <a:pPr algn="l">
              <a:lnSpc>
                <a:spcPts val="4199"/>
              </a:lnSpc>
            </a:pPr>
            <a:endParaRPr lang="en-US" sz="2999">
              <a:solidFill>
                <a:srgbClr val="191919"/>
              </a:solidFill>
              <a:latin typeface="Open Sans 1"/>
              <a:ea typeface="Open Sans 1"/>
              <a:cs typeface="Open Sans 1"/>
              <a:sym typeface="Open Sans 1"/>
            </a:endParaRPr>
          </a:p>
          <a:p>
            <a:pPr algn="l">
              <a:lnSpc>
                <a:spcPts val="4199"/>
              </a:lnSpc>
            </a:pPr>
            <a:r>
              <a:rPr lang="en-US" sz="2999">
                <a:solidFill>
                  <a:srgbClr val="191919"/>
                </a:solidFill>
                <a:latin typeface="Open Sans 1"/>
                <a:ea typeface="Open Sans 1"/>
                <a:cs typeface="Open Sans 1"/>
                <a:sym typeface="Open Sans 1"/>
              </a:rPr>
              <a:t>Estilos de crianza</a:t>
            </a:r>
          </a:p>
          <a:p>
            <a:pPr algn="l">
              <a:lnSpc>
                <a:spcPts val="4199"/>
              </a:lnSpc>
            </a:pPr>
            <a:endParaRPr lang="en-US" sz="2999">
              <a:solidFill>
                <a:srgbClr val="191919"/>
              </a:solidFill>
              <a:latin typeface="Open Sans 1"/>
              <a:ea typeface="Open Sans 1"/>
              <a:cs typeface="Open Sans 1"/>
              <a:sym typeface="Open Sans 1"/>
            </a:endParaRPr>
          </a:p>
          <a:p>
            <a:pPr algn="l">
              <a:lnSpc>
                <a:spcPts val="4199"/>
              </a:lnSpc>
            </a:pPr>
            <a:r>
              <a:rPr lang="en-US" sz="2999">
                <a:solidFill>
                  <a:srgbClr val="191919"/>
                </a:solidFill>
                <a:latin typeface="Open Sans 1"/>
                <a:ea typeface="Open Sans 1"/>
                <a:cs typeface="Open Sans 1"/>
                <a:sym typeface="Open Sans 1"/>
              </a:rPr>
              <a:t>Características generales de la adolescencia</a:t>
            </a:r>
          </a:p>
          <a:p>
            <a:pPr algn="l">
              <a:lnSpc>
                <a:spcPts val="4199"/>
              </a:lnSpc>
            </a:pPr>
            <a:endParaRPr lang="en-US" sz="2999">
              <a:solidFill>
                <a:srgbClr val="191919"/>
              </a:solidFill>
              <a:latin typeface="Open Sans 1"/>
              <a:ea typeface="Open Sans 1"/>
              <a:cs typeface="Open Sans 1"/>
              <a:sym typeface="Open Sans 1"/>
            </a:endParaRPr>
          </a:p>
          <a:p>
            <a:pPr algn="l">
              <a:lnSpc>
                <a:spcPts val="4199"/>
              </a:lnSpc>
              <a:spcBef>
                <a:spcPct val="0"/>
              </a:spcBef>
            </a:pPr>
            <a:r>
              <a:rPr lang="en-US" sz="2999">
                <a:solidFill>
                  <a:srgbClr val="191919"/>
                </a:solidFill>
                <a:latin typeface="Open Sans 1"/>
                <a:ea typeface="Open Sans 1"/>
                <a:cs typeface="Open Sans 1"/>
                <a:sym typeface="Open Sans 1"/>
              </a:rPr>
              <a:t>Estrategias de comunicación </a:t>
            </a:r>
          </a:p>
        </p:txBody>
      </p:sp>
      <p:sp>
        <p:nvSpPr>
          <p:cNvPr id="8" name="TextBox 8"/>
          <p:cNvSpPr txBox="1"/>
          <p:nvPr/>
        </p:nvSpPr>
        <p:spPr>
          <a:xfrm>
            <a:off x="1028700" y="474129"/>
            <a:ext cx="5659199" cy="822009"/>
          </a:xfrm>
          <a:prstGeom prst="rect">
            <a:avLst/>
          </a:prstGeom>
        </p:spPr>
        <p:txBody>
          <a:bodyPr lIns="0" tIns="0" rIns="0" bIns="0" rtlCol="0" anchor="t">
            <a:spAutoFit/>
          </a:bodyPr>
          <a:lstStyle/>
          <a:p>
            <a:pPr marL="0" lvl="0" indent="0" algn="l">
              <a:lnSpc>
                <a:spcPts val="6532"/>
              </a:lnSpc>
            </a:pPr>
            <a:r>
              <a:rPr lang="en-US" sz="5024" b="1" spc="-150">
                <a:solidFill>
                  <a:srgbClr val="FFFFFF"/>
                </a:solidFill>
                <a:latin typeface="Open Sans 2 Bold"/>
                <a:ea typeface="Open Sans 2 Bold"/>
                <a:cs typeface="Open Sans 2 Bold"/>
                <a:sym typeface="Open Sans 2 Bold"/>
              </a:rPr>
              <a:t>Contenido:</a:t>
            </a:r>
          </a:p>
        </p:txBody>
      </p:sp>
      <p:sp>
        <p:nvSpPr>
          <p:cNvPr id="9" name="Freeform 9"/>
          <p:cNvSpPr/>
          <p:nvPr/>
        </p:nvSpPr>
        <p:spPr>
          <a:xfrm>
            <a:off x="9253774" y="1476374"/>
            <a:ext cx="536014" cy="508543"/>
          </a:xfrm>
          <a:custGeom>
            <a:avLst/>
            <a:gdLst/>
            <a:ahLst/>
            <a:cxnLst/>
            <a:rect l="l" t="t" r="r" b="b"/>
            <a:pathLst>
              <a:path w="536014" h="508543">
                <a:moveTo>
                  <a:pt x="0" y="0"/>
                </a:moveTo>
                <a:lnTo>
                  <a:pt x="536014" y="0"/>
                </a:lnTo>
                <a:lnTo>
                  <a:pt x="536014" y="508543"/>
                </a:lnTo>
                <a:lnTo>
                  <a:pt x="0" y="5085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9253774" y="2486032"/>
            <a:ext cx="536014" cy="508543"/>
          </a:xfrm>
          <a:custGeom>
            <a:avLst/>
            <a:gdLst/>
            <a:ahLst/>
            <a:cxnLst/>
            <a:rect l="l" t="t" r="r" b="b"/>
            <a:pathLst>
              <a:path w="536014" h="508543">
                <a:moveTo>
                  <a:pt x="0" y="0"/>
                </a:moveTo>
                <a:lnTo>
                  <a:pt x="536014" y="0"/>
                </a:lnTo>
                <a:lnTo>
                  <a:pt x="536014" y="508543"/>
                </a:lnTo>
                <a:lnTo>
                  <a:pt x="0" y="5085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9253774" y="3603528"/>
            <a:ext cx="536014" cy="508543"/>
          </a:xfrm>
          <a:custGeom>
            <a:avLst/>
            <a:gdLst/>
            <a:ahLst/>
            <a:cxnLst/>
            <a:rect l="l" t="t" r="r" b="b"/>
            <a:pathLst>
              <a:path w="536014" h="508543">
                <a:moveTo>
                  <a:pt x="0" y="0"/>
                </a:moveTo>
                <a:lnTo>
                  <a:pt x="536014" y="0"/>
                </a:lnTo>
                <a:lnTo>
                  <a:pt x="536014" y="508543"/>
                </a:lnTo>
                <a:lnTo>
                  <a:pt x="0" y="5085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9253774" y="4616896"/>
            <a:ext cx="536014" cy="508543"/>
          </a:xfrm>
          <a:custGeom>
            <a:avLst/>
            <a:gdLst/>
            <a:ahLst/>
            <a:cxnLst/>
            <a:rect l="l" t="t" r="r" b="b"/>
            <a:pathLst>
              <a:path w="536014" h="508543">
                <a:moveTo>
                  <a:pt x="0" y="0"/>
                </a:moveTo>
                <a:lnTo>
                  <a:pt x="536014" y="0"/>
                </a:lnTo>
                <a:lnTo>
                  <a:pt x="536014" y="508543"/>
                </a:lnTo>
                <a:lnTo>
                  <a:pt x="0" y="5085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9253774" y="6168847"/>
            <a:ext cx="536014" cy="508543"/>
          </a:xfrm>
          <a:custGeom>
            <a:avLst/>
            <a:gdLst/>
            <a:ahLst/>
            <a:cxnLst/>
            <a:rect l="l" t="t" r="r" b="b"/>
            <a:pathLst>
              <a:path w="536014" h="508543">
                <a:moveTo>
                  <a:pt x="0" y="0"/>
                </a:moveTo>
                <a:lnTo>
                  <a:pt x="536014" y="0"/>
                </a:lnTo>
                <a:lnTo>
                  <a:pt x="536014" y="508543"/>
                </a:lnTo>
                <a:lnTo>
                  <a:pt x="0" y="5085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9253774" y="7286990"/>
            <a:ext cx="536014" cy="508543"/>
          </a:xfrm>
          <a:custGeom>
            <a:avLst/>
            <a:gdLst/>
            <a:ahLst/>
            <a:cxnLst/>
            <a:rect l="l" t="t" r="r" b="b"/>
            <a:pathLst>
              <a:path w="536014" h="508543">
                <a:moveTo>
                  <a:pt x="0" y="0"/>
                </a:moveTo>
                <a:lnTo>
                  <a:pt x="536014" y="0"/>
                </a:lnTo>
                <a:lnTo>
                  <a:pt x="536014" y="508543"/>
                </a:lnTo>
                <a:lnTo>
                  <a:pt x="0" y="5085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5"/>
          <p:cNvSpPr/>
          <p:nvPr/>
        </p:nvSpPr>
        <p:spPr>
          <a:xfrm>
            <a:off x="9253774" y="8749757"/>
            <a:ext cx="536014" cy="508543"/>
          </a:xfrm>
          <a:custGeom>
            <a:avLst/>
            <a:gdLst/>
            <a:ahLst/>
            <a:cxnLst/>
            <a:rect l="l" t="t" r="r" b="b"/>
            <a:pathLst>
              <a:path w="536014" h="508543">
                <a:moveTo>
                  <a:pt x="0" y="0"/>
                </a:moveTo>
                <a:lnTo>
                  <a:pt x="536014" y="0"/>
                </a:lnTo>
                <a:lnTo>
                  <a:pt x="536014" y="508543"/>
                </a:lnTo>
                <a:lnTo>
                  <a:pt x="0" y="5085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740" y="1028700"/>
            <a:ext cx="5037120" cy="834390"/>
            <a:chOff x="0" y="0"/>
            <a:chExt cx="6716160" cy="1112520"/>
          </a:xfrm>
        </p:grpSpPr>
        <p:sp>
          <p:nvSpPr>
            <p:cNvPr id="3" name="TextBox 3"/>
            <p:cNvSpPr txBox="1"/>
            <p:nvPr/>
          </p:nvSpPr>
          <p:spPr>
            <a:xfrm>
              <a:off x="0" y="-28575"/>
              <a:ext cx="6716160" cy="532342"/>
            </a:xfrm>
            <a:prstGeom prst="rect">
              <a:avLst/>
            </a:prstGeom>
          </p:spPr>
          <p:txBody>
            <a:bodyPr lIns="0" tIns="0" rIns="0" bIns="0" rtlCol="0" anchor="t">
              <a:spAutoFit/>
            </a:bodyPr>
            <a:lstStyle/>
            <a:p>
              <a:pPr marL="0" lvl="0" indent="0" algn="l">
                <a:lnSpc>
                  <a:spcPts val="3250"/>
                </a:lnSpc>
              </a:pPr>
              <a:r>
                <a:rPr lang="en-US" sz="2500" b="1" u="none" spc="-75">
                  <a:solidFill>
                    <a:srgbClr val="FFFFFF"/>
                  </a:solidFill>
                  <a:latin typeface="Open Sans 2 Bold"/>
                  <a:ea typeface="Open Sans 2 Bold"/>
                  <a:cs typeface="Open Sans 2 Bold"/>
                  <a:sym typeface="Open Sans 2 Bold"/>
                </a:rPr>
                <a:t>Contratar a más médicos.</a:t>
              </a:r>
            </a:p>
          </p:txBody>
        </p:sp>
        <p:sp>
          <p:nvSpPr>
            <p:cNvPr id="4" name="TextBox 4"/>
            <p:cNvSpPr txBox="1"/>
            <p:nvPr/>
          </p:nvSpPr>
          <p:spPr>
            <a:xfrm>
              <a:off x="0" y="725805"/>
              <a:ext cx="6716160" cy="386715"/>
            </a:xfrm>
            <a:prstGeom prst="rect">
              <a:avLst/>
            </a:prstGeom>
          </p:spPr>
          <p:txBody>
            <a:bodyPr lIns="0" tIns="0" rIns="0" bIns="0" rtlCol="0" anchor="t">
              <a:spAutoFit/>
            </a:bodyPr>
            <a:lstStyle/>
            <a:p>
              <a:pPr algn="l">
                <a:lnSpc>
                  <a:spcPts val="2520"/>
                </a:lnSpc>
                <a:spcBef>
                  <a:spcPct val="0"/>
                </a:spcBef>
              </a:pPr>
              <a:r>
                <a:rPr lang="en-US" sz="1800">
                  <a:solidFill>
                    <a:srgbClr val="FFFFFF"/>
                  </a:solidFill>
                  <a:latin typeface="Open Sans 1"/>
                  <a:ea typeface="Open Sans 1"/>
                  <a:cs typeface="Open Sans 1"/>
                  <a:sym typeface="Open Sans 1"/>
                </a:rPr>
                <a:t>Nuestro enfoque prioritario.</a:t>
              </a:r>
            </a:p>
          </p:txBody>
        </p:sp>
      </p:grpSp>
      <p:sp>
        <p:nvSpPr>
          <p:cNvPr id="5" name="AutoShape 5"/>
          <p:cNvSpPr/>
          <p:nvPr/>
        </p:nvSpPr>
        <p:spPr>
          <a:xfrm>
            <a:off x="0" y="0"/>
            <a:ext cx="18288000" cy="1984917"/>
          </a:xfrm>
          <a:prstGeom prst="rect">
            <a:avLst/>
          </a:prstGeom>
          <a:solidFill>
            <a:srgbClr val="2F5B44"/>
          </a:solidFill>
        </p:spPr>
      </p:sp>
      <p:sp>
        <p:nvSpPr>
          <p:cNvPr id="6" name="TextBox 6"/>
          <p:cNvSpPr txBox="1"/>
          <p:nvPr/>
        </p:nvSpPr>
        <p:spPr>
          <a:xfrm>
            <a:off x="2123401" y="2598420"/>
            <a:ext cx="14041199" cy="6374130"/>
          </a:xfrm>
          <a:prstGeom prst="rect">
            <a:avLst/>
          </a:prstGeom>
        </p:spPr>
        <p:txBody>
          <a:bodyPr lIns="0" tIns="0" rIns="0" bIns="0" rtlCol="0" anchor="t">
            <a:spAutoFit/>
          </a:bodyPr>
          <a:lstStyle/>
          <a:p>
            <a:pPr marL="0" lvl="0" indent="0" algn="l">
              <a:lnSpc>
                <a:spcPts val="4620"/>
              </a:lnSpc>
            </a:pPr>
            <a:r>
              <a:rPr lang="en-US" sz="3300">
                <a:solidFill>
                  <a:srgbClr val="191919"/>
                </a:solidFill>
                <a:latin typeface="Open Sans 1"/>
                <a:ea typeface="Open Sans 1"/>
                <a:cs typeface="Open Sans 1"/>
                <a:sym typeface="Open Sans 1"/>
              </a:rPr>
              <a:t>La </a:t>
            </a:r>
            <a:r>
              <a:rPr lang="en-US" sz="3300" b="1">
                <a:solidFill>
                  <a:srgbClr val="2F5B44"/>
                </a:solidFill>
                <a:latin typeface="Open Sans 1 Bold"/>
                <a:ea typeface="Open Sans 1 Bold"/>
                <a:cs typeface="Open Sans 1 Bold"/>
                <a:sym typeface="Open Sans 1 Bold"/>
              </a:rPr>
              <a:t>diversidad sexual y de género / diversidad sexogenérica</a:t>
            </a:r>
            <a:r>
              <a:rPr lang="en-US" sz="3300">
                <a:solidFill>
                  <a:srgbClr val="191919"/>
                </a:solidFill>
                <a:latin typeface="Open Sans 1"/>
                <a:ea typeface="Open Sans 1"/>
                <a:cs typeface="Open Sans 1"/>
                <a:sym typeface="Open Sans 1"/>
              </a:rPr>
              <a:t> abarca todas las posibilidades que tienen las personas de asumir, expresar y vivir su sexualidad, así como de asumir expresiones, preferencias u orientaciones e identidades sexuales.</a:t>
            </a:r>
          </a:p>
          <a:p>
            <a:pPr marL="0" lvl="0" indent="0" algn="l">
              <a:lnSpc>
                <a:spcPts val="4620"/>
              </a:lnSpc>
            </a:pPr>
            <a:r>
              <a:rPr lang="en-US" sz="3300">
                <a:solidFill>
                  <a:srgbClr val="191919"/>
                </a:solidFill>
                <a:latin typeface="Open Sans 1"/>
                <a:ea typeface="Open Sans 1"/>
                <a:cs typeface="Open Sans 1"/>
                <a:sym typeface="Open Sans 1"/>
              </a:rPr>
              <a:t>El término diversidad sexual cuestiona la idea de que hay una única forma de ejercer la sexualidad y los afectos, haciendo visible la existencia de otras formas de expresarlos. Incluye también la idea de que la identidad de género de una persona puede ser independiente del sexo con el que nació y su orientación sexual.</a:t>
            </a:r>
          </a:p>
          <a:p>
            <a:pPr algn="l">
              <a:lnSpc>
                <a:spcPts val="4620"/>
              </a:lnSpc>
              <a:spcBef>
                <a:spcPct val="0"/>
              </a:spcBef>
            </a:pPr>
            <a:r>
              <a:rPr lang="en-US" sz="3300">
                <a:solidFill>
                  <a:srgbClr val="191919"/>
                </a:solidFill>
                <a:latin typeface="Open Sans 1"/>
                <a:ea typeface="Open Sans 1"/>
                <a:cs typeface="Open Sans 1"/>
                <a:sym typeface="Open Sans 1"/>
              </a:rPr>
              <a:t>Cuando hablamos de diversidad sexual nos referimos a toda la humanidad, pues nadie ejerce su sexualidad de la misma manera.</a:t>
            </a:r>
          </a:p>
        </p:txBody>
      </p:sp>
      <p:sp>
        <p:nvSpPr>
          <p:cNvPr id="7" name="TextBox 7"/>
          <p:cNvSpPr txBox="1"/>
          <p:nvPr/>
        </p:nvSpPr>
        <p:spPr>
          <a:xfrm>
            <a:off x="1028700" y="248874"/>
            <a:ext cx="6249749" cy="1439545"/>
          </a:xfrm>
          <a:prstGeom prst="rect">
            <a:avLst/>
          </a:prstGeom>
        </p:spPr>
        <p:txBody>
          <a:bodyPr lIns="0" tIns="0" rIns="0" bIns="0" rtlCol="0" anchor="t">
            <a:spAutoFit/>
          </a:bodyPr>
          <a:lstStyle/>
          <a:p>
            <a:pPr marL="0" lvl="0" indent="0" algn="l">
              <a:lnSpc>
                <a:spcPts val="5720"/>
              </a:lnSpc>
            </a:pPr>
            <a:r>
              <a:rPr lang="en-US" sz="4400" b="1" spc="-132">
                <a:solidFill>
                  <a:srgbClr val="FFFFFF"/>
                </a:solidFill>
                <a:latin typeface="Open Sans 2 Bold"/>
                <a:ea typeface="Open Sans 2 Bold"/>
                <a:cs typeface="Open Sans 2 Bold"/>
                <a:sym typeface="Open Sans 2 Bold"/>
              </a:rPr>
              <a:t>Diversidad sexogenérica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514350"/>
            <a:ext cx="4156134" cy="1333500"/>
          </a:xfrm>
          <a:prstGeom prst="rect">
            <a:avLst/>
          </a:prstGeom>
        </p:spPr>
        <p:txBody>
          <a:bodyPr lIns="0" tIns="0" rIns="0" bIns="0" rtlCol="0" anchor="t">
            <a:spAutoFit/>
          </a:bodyPr>
          <a:lstStyle/>
          <a:p>
            <a:pPr algn="ctr">
              <a:lnSpc>
                <a:spcPts val="5280"/>
              </a:lnSpc>
            </a:pPr>
            <a:r>
              <a:rPr lang="en-US" sz="4400" b="1">
                <a:solidFill>
                  <a:srgbClr val="000000"/>
                </a:solidFill>
                <a:latin typeface="Open Sans 1 Bold"/>
                <a:ea typeface="Open Sans 1 Bold"/>
                <a:cs typeface="Open Sans 1 Bold"/>
                <a:sym typeface="Open Sans 1 Bold"/>
              </a:rPr>
              <a:t>La galleta del género</a:t>
            </a:r>
          </a:p>
        </p:txBody>
      </p:sp>
      <p:grpSp>
        <p:nvGrpSpPr>
          <p:cNvPr id="3" name="Group 3"/>
          <p:cNvGrpSpPr/>
          <p:nvPr/>
        </p:nvGrpSpPr>
        <p:grpSpPr>
          <a:xfrm>
            <a:off x="5184834" y="0"/>
            <a:ext cx="8011905" cy="10287000"/>
            <a:chOff x="0" y="0"/>
            <a:chExt cx="10682540" cy="13716000"/>
          </a:xfrm>
        </p:grpSpPr>
        <p:sp>
          <p:nvSpPr>
            <p:cNvPr id="4" name="Freeform 4"/>
            <p:cNvSpPr/>
            <p:nvPr/>
          </p:nvSpPr>
          <p:spPr>
            <a:xfrm>
              <a:off x="215979" y="0"/>
              <a:ext cx="10125817" cy="13716000"/>
            </a:xfrm>
            <a:custGeom>
              <a:avLst/>
              <a:gdLst/>
              <a:ahLst/>
              <a:cxnLst/>
              <a:rect l="l" t="t" r="r" b="b"/>
              <a:pathLst>
                <a:path w="10125817" h="13716000">
                  <a:moveTo>
                    <a:pt x="0" y="0"/>
                  </a:moveTo>
                  <a:lnTo>
                    <a:pt x="10125817" y="0"/>
                  </a:lnTo>
                  <a:lnTo>
                    <a:pt x="10125817" y="13716000"/>
                  </a:lnTo>
                  <a:lnTo>
                    <a:pt x="0" y="13716000"/>
                  </a:lnTo>
                  <a:lnTo>
                    <a:pt x="0" y="0"/>
                  </a:lnTo>
                  <a:close/>
                </a:path>
              </a:pathLst>
            </a:custGeom>
            <a:blipFill>
              <a:blip r:embed="rId2"/>
              <a:stretch>
                <a:fillRect l="-51423" r="-55938"/>
              </a:stretch>
            </a:blipFill>
          </p:spPr>
        </p:sp>
        <p:grpSp>
          <p:nvGrpSpPr>
            <p:cNvPr id="5" name="Group 5"/>
            <p:cNvGrpSpPr/>
            <p:nvPr/>
          </p:nvGrpSpPr>
          <p:grpSpPr>
            <a:xfrm>
              <a:off x="0" y="8712200"/>
              <a:ext cx="656088" cy="4114800"/>
              <a:chOff x="0" y="0"/>
              <a:chExt cx="129598" cy="812800"/>
            </a:xfrm>
          </p:grpSpPr>
          <p:sp>
            <p:nvSpPr>
              <p:cNvPr id="6" name="Freeform 6"/>
              <p:cNvSpPr/>
              <p:nvPr/>
            </p:nvSpPr>
            <p:spPr>
              <a:xfrm>
                <a:off x="0" y="0"/>
                <a:ext cx="129598" cy="812800"/>
              </a:xfrm>
              <a:custGeom>
                <a:avLst/>
                <a:gdLst/>
                <a:ahLst/>
                <a:cxnLst/>
                <a:rect l="l" t="t" r="r" b="b"/>
                <a:pathLst>
                  <a:path w="129598" h="812800">
                    <a:moveTo>
                      <a:pt x="0" y="0"/>
                    </a:moveTo>
                    <a:lnTo>
                      <a:pt x="129598" y="0"/>
                    </a:lnTo>
                    <a:lnTo>
                      <a:pt x="129598" y="812800"/>
                    </a:lnTo>
                    <a:lnTo>
                      <a:pt x="0" y="812800"/>
                    </a:lnTo>
                    <a:close/>
                  </a:path>
                </a:pathLst>
              </a:custGeom>
              <a:solidFill>
                <a:srgbClr val="FFFFFF"/>
              </a:solidFill>
            </p:spPr>
          </p:sp>
          <p:sp>
            <p:nvSpPr>
              <p:cNvPr id="7" name="TextBox 7"/>
              <p:cNvSpPr txBox="1"/>
              <p:nvPr/>
            </p:nvSpPr>
            <p:spPr>
              <a:xfrm>
                <a:off x="0" y="-28575"/>
                <a:ext cx="129598" cy="841375"/>
              </a:xfrm>
              <a:prstGeom prst="rect">
                <a:avLst/>
              </a:prstGeom>
            </p:spPr>
            <p:txBody>
              <a:bodyPr lIns="50800" tIns="50800" rIns="50800" bIns="50800" rtlCol="0" anchor="ctr"/>
              <a:lstStyle/>
              <a:p>
                <a:pPr algn="ctr">
                  <a:lnSpc>
                    <a:spcPts val="3249"/>
                  </a:lnSpc>
                </a:pPr>
                <a:endParaRPr/>
              </a:p>
            </p:txBody>
          </p:sp>
        </p:grpSp>
        <p:grpSp>
          <p:nvGrpSpPr>
            <p:cNvPr id="8" name="Group 8"/>
            <p:cNvGrpSpPr/>
            <p:nvPr/>
          </p:nvGrpSpPr>
          <p:grpSpPr>
            <a:xfrm>
              <a:off x="9698408" y="685800"/>
              <a:ext cx="656088" cy="4114800"/>
              <a:chOff x="0" y="0"/>
              <a:chExt cx="129598" cy="812800"/>
            </a:xfrm>
          </p:grpSpPr>
          <p:sp>
            <p:nvSpPr>
              <p:cNvPr id="9" name="Freeform 9"/>
              <p:cNvSpPr/>
              <p:nvPr/>
            </p:nvSpPr>
            <p:spPr>
              <a:xfrm>
                <a:off x="0" y="0"/>
                <a:ext cx="129598" cy="812800"/>
              </a:xfrm>
              <a:custGeom>
                <a:avLst/>
                <a:gdLst/>
                <a:ahLst/>
                <a:cxnLst/>
                <a:rect l="l" t="t" r="r" b="b"/>
                <a:pathLst>
                  <a:path w="129598" h="812800">
                    <a:moveTo>
                      <a:pt x="0" y="0"/>
                    </a:moveTo>
                    <a:lnTo>
                      <a:pt x="129598" y="0"/>
                    </a:lnTo>
                    <a:lnTo>
                      <a:pt x="129598" y="812800"/>
                    </a:lnTo>
                    <a:lnTo>
                      <a:pt x="0" y="812800"/>
                    </a:lnTo>
                    <a:close/>
                  </a:path>
                </a:pathLst>
              </a:custGeom>
              <a:solidFill>
                <a:srgbClr val="FFFFFF"/>
              </a:solidFill>
            </p:spPr>
          </p:sp>
          <p:sp>
            <p:nvSpPr>
              <p:cNvPr id="10" name="TextBox 10"/>
              <p:cNvSpPr txBox="1"/>
              <p:nvPr/>
            </p:nvSpPr>
            <p:spPr>
              <a:xfrm>
                <a:off x="0" y="-28575"/>
                <a:ext cx="129598" cy="841375"/>
              </a:xfrm>
              <a:prstGeom prst="rect">
                <a:avLst/>
              </a:prstGeom>
            </p:spPr>
            <p:txBody>
              <a:bodyPr lIns="50800" tIns="50800" rIns="50800" bIns="50800" rtlCol="0" anchor="ctr"/>
              <a:lstStyle/>
              <a:p>
                <a:pPr algn="ctr">
                  <a:lnSpc>
                    <a:spcPts val="3249"/>
                  </a:lnSpc>
                </a:pPr>
                <a:endParaRPr/>
              </a:p>
            </p:txBody>
          </p:sp>
        </p:grpSp>
        <p:grpSp>
          <p:nvGrpSpPr>
            <p:cNvPr id="11" name="Group 11"/>
            <p:cNvGrpSpPr/>
            <p:nvPr/>
          </p:nvGrpSpPr>
          <p:grpSpPr>
            <a:xfrm>
              <a:off x="10026452" y="9067800"/>
              <a:ext cx="656088" cy="4114800"/>
              <a:chOff x="0" y="0"/>
              <a:chExt cx="129598" cy="812800"/>
            </a:xfrm>
          </p:grpSpPr>
          <p:sp>
            <p:nvSpPr>
              <p:cNvPr id="12" name="Freeform 12"/>
              <p:cNvSpPr/>
              <p:nvPr/>
            </p:nvSpPr>
            <p:spPr>
              <a:xfrm>
                <a:off x="0" y="0"/>
                <a:ext cx="129598" cy="812800"/>
              </a:xfrm>
              <a:custGeom>
                <a:avLst/>
                <a:gdLst/>
                <a:ahLst/>
                <a:cxnLst/>
                <a:rect l="l" t="t" r="r" b="b"/>
                <a:pathLst>
                  <a:path w="129598" h="812800">
                    <a:moveTo>
                      <a:pt x="0" y="0"/>
                    </a:moveTo>
                    <a:lnTo>
                      <a:pt x="129598" y="0"/>
                    </a:lnTo>
                    <a:lnTo>
                      <a:pt x="129598" y="812800"/>
                    </a:lnTo>
                    <a:lnTo>
                      <a:pt x="0" y="812800"/>
                    </a:lnTo>
                    <a:close/>
                  </a:path>
                </a:pathLst>
              </a:custGeom>
              <a:solidFill>
                <a:srgbClr val="FFFFFF"/>
              </a:solidFill>
            </p:spPr>
          </p:sp>
          <p:sp>
            <p:nvSpPr>
              <p:cNvPr id="13" name="TextBox 13"/>
              <p:cNvSpPr txBox="1"/>
              <p:nvPr/>
            </p:nvSpPr>
            <p:spPr>
              <a:xfrm>
                <a:off x="0" y="-28575"/>
                <a:ext cx="129598" cy="841375"/>
              </a:xfrm>
              <a:prstGeom prst="rect">
                <a:avLst/>
              </a:prstGeom>
            </p:spPr>
            <p:txBody>
              <a:bodyPr lIns="50800" tIns="50800" rIns="50800" bIns="50800" rtlCol="0" anchor="ctr"/>
              <a:lstStyle/>
              <a:p>
                <a:pPr algn="ctr">
                  <a:lnSpc>
                    <a:spcPts val="3249"/>
                  </a:lnSpc>
                </a:pPr>
                <a:endParaRPr/>
              </a:p>
            </p:txBody>
          </p:sp>
        </p:grpSp>
      </p:grpSp>
      <p:grpSp>
        <p:nvGrpSpPr>
          <p:cNvPr id="14" name="Group 14"/>
          <p:cNvGrpSpPr/>
          <p:nvPr/>
        </p:nvGrpSpPr>
        <p:grpSpPr>
          <a:xfrm>
            <a:off x="846185" y="2265843"/>
            <a:ext cx="4156135" cy="2572857"/>
            <a:chOff x="-25400" y="-76883"/>
            <a:chExt cx="5759465" cy="3288331"/>
          </a:xfrm>
        </p:grpSpPr>
        <p:sp>
          <p:nvSpPr>
            <p:cNvPr id="15" name="AutoShape 15"/>
            <p:cNvSpPr/>
            <p:nvPr/>
          </p:nvSpPr>
          <p:spPr>
            <a:xfrm>
              <a:off x="-25400" y="-76883"/>
              <a:ext cx="5759465" cy="3288331"/>
            </a:xfrm>
            <a:prstGeom prst="roundRect">
              <a:avLst/>
            </a:prstGeom>
            <a:solidFill>
              <a:srgbClr val="41765A"/>
            </a:solidFill>
          </p:spPr>
        </p:sp>
        <p:sp>
          <p:nvSpPr>
            <p:cNvPr id="16" name="TextBox 16"/>
            <p:cNvSpPr txBox="1"/>
            <p:nvPr/>
          </p:nvSpPr>
          <p:spPr>
            <a:xfrm>
              <a:off x="240723" y="319695"/>
              <a:ext cx="4944301" cy="2051319"/>
            </a:xfrm>
            <a:prstGeom prst="roundRect">
              <a:avLst/>
            </a:prstGeom>
          </p:spPr>
          <p:txBody>
            <a:bodyPr wrap="square" lIns="0" tIns="0" rIns="0" bIns="0" rtlCol="0" anchor="t">
              <a:spAutoFit/>
            </a:bodyPr>
            <a:lstStyle/>
            <a:p>
              <a:pPr algn="ctr">
                <a:lnSpc>
                  <a:spcPts val="2157"/>
                </a:lnSpc>
              </a:pPr>
              <a:r>
                <a:rPr lang="en-US" sz="1797" b="1" dirty="0" err="1">
                  <a:solidFill>
                    <a:srgbClr val="FFFFFF"/>
                  </a:solidFill>
                  <a:latin typeface="Open Sans 1" panose="020B0604020202020204" charset="0"/>
                  <a:ea typeface="Open Sans 1" panose="020B0604020202020204" charset="0"/>
                  <a:cs typeface="Open Sans 1" panose="020B0604020202020204" charset="0"/>
                  <a:sym typeface="Open Sans 1 Bold"/>
                </a:rPr>
                <a:t>Expresión</a:t>
              </a:r>
              <a:r>
                <a:rPr lang="en-US" sz="1797" b="1" dirty="0">
                  <a:solidFill>
                    <a:srgbClr val="FFFFFF"/>
                  </a:solidFill>
                  <a:latin typeface="Open Sans 1" panose="020B0604020202020204" charset="0"/>
                  <a:ea typeface="Open Sans 1" panose="020B0604020202020204" charset="0"/>
                  <a:cs typeface="Open Sans 1" panose="020B0604020202020204" charset="0"/>
                  <a:sym typeface="Open Sans 1 Bold"/>
                </a:rPr>
                <a:t> de </a:t>
              </a:r>
              <a:r>
                <a:rPr lang="en-US" sz="1797" b="1" dirty="0" err="1">
                  <a:solidFill>
                    <a:srgbClr val="FFFFFF"/>
                  </a:solidFill>
                  <a:latin typeface="Open Sans 1" panose="020B0604020202020204" charset="0"/>
                  <a:ea typeface="Open Sans 1" panose="020B0604020202020204" charset="0"/>
                  <a:cs typeface="Open Sans 1" panose="020B0604020202020204" charset="0"/>
                  <a:sym typeface="Open Sans 1 Bold"/>
                </a:rPr>
                <a:t>género</a:t>
              </a:r>
              <a:r>
                <a:rPr lang="en-US" sz="1797" b="1" dirty="0">
                  <a:solidFill>
                    <a:srgbClr val="FFFFFF"/>
                  </a:solidFill>
                  <a:latin typeface="Open Sans 1" panose="020B0604020202020204" charset="0"/>
                  <a:ea typeface="Open Sans 1" panose="020B0604020202020204" charset="0"/>
                  <a:cs typeface="Open Sans 1" panose="020B0604020202020204" charset="0"/>
                  <a:sym typeface="Open Sans 1 Bold"/>
                </a:rPr>
                <a:t>:</a:t>
              </a:r>
              <a:r>
                <a:rPr lang="en-US" sz="1797" dirty="0">
                  <a:solidFill>
                    <a:srgbClr val="FFFFFF"/>
                  </a:solidFill>
                  <a:latin typeface="Open Sans 1" panose="020B0604020202020204" charset="0"/>
                  <a:ea typeface="Open Sans 1" panose="020B0604020202020204" charset="0"/>
                  <a:cs typeface="Open Sans 1" panose="020B0604020202020204" charset="0"/>
                  <a:sym typeface="Open Sans 1 Light"/>
                </a:rPr>
                <a:t> </a:t>
              </a:r>
              <a:r>
                <a:rPr lang="en-US" sz="1797" dirty="0" err="1">
                  <a:solidFill>
                    <a:srgbClr val="FFFFFF"/>
                  </a:solidFill>
                  <a:latin typeface="Open Sans 1" panose="020B0604020202020204" charset="0"/>
                  <a:ea typeface="Open Sans 1" panose="020B0604020202020204" charset="0"/>
                  <a:cs typeface="Open Sans 1" panose="020B0604020202020204" charset="0"/>
                  <a:sym typeface="Open Sans 1 Light"/>
                </a:rPr>
                <a:t>formas</a:t>
              </a:r>
              <a:r>
                <a:rPr lang="en-US" sz="1797" dirty="0">
                  <a:solidFill>
                    <a:srgbClr val="FFFFFF"/>
                  </a:solidFill>
                  <a:latin typeface="Open Sans 1" panose="020B0604020202020204" charset="0"/>
                  <a:ea typeface="Open Sans 1" panose="020B0604020202020204" charset="0"/>
                  <a:cs typeface="Open Sans 1" panose="020B0604020202020204" charset="0"/>
                  <a:sym typeface="Open Sans 1 Light"/>
                </a:rPr>
                <a:t> </a:t>
              </a:r>
              <a:r>
                <a:rPr lang="en-US" sz="1797" dirty="0" err="1">
                  <a:solidFill>
                    <a:srgbClr val="FFFFFF"/>
                  </a:solidFill>
                  <a:latin typeface="Open Sans 1" panose="020B0604020202020204" charset="0"/>
                  <a:ea typeface="Open Sans 1" panose="020B0604020202020204" charset="0"/>
                  <a:cs typeface="Open Sans 1" panose="020B0604020202020204" charset="0"/>
                  <a:sym typeface="Open Sans 1 Light"/>
                </a:rPr>
                <a:t>en</a:t>
              </a:r>
              <a:r>
                <a:rPr lang="en-US" sz="1797" dirty="0">
                  <a:solidFill>
                    <a:srgbClr val="FFFFFF"/>
                  </a:solidFill>
                  <a:latin typeface="Open Sans 1" panose="020B0604020202020204" charset="0"/>
                  <a:ea typeface="Open Sans 1" panose="020B0604020202020204" charset="0"/>
                  <a:cs typeface="Open Sans 1" panose="020B0604020202020204" charset="0"/>
                  <a:sym typeface="Open Sans 1 Light"/>
                </a:rPr>
                <a:t> las que </a:t>
              </a:r>
              <a:r>
                <a:rPr lang="en-US" sz="1797" dirty="0" err="1">
                  <a:solidFill>
                    <a:srgbClr val="FFFFFF"/>
                  </a:solidFill>
                  <a:latin typeface="Open Sans 1" panose="020B0604020202020204" charset="0"/>
                  <a:ea typeface="Open Sans 1" panose="020B0604020202020204" charset="0"/>
                  <a:cs typeface="Open Sans 1" panose="020B0604020202020204" charset="0"/>
                  <a:sym typeface="Open Sans 1 Light"/>
                </a:rPr>
                <a:t>una</a:t>
              </a:r>
              <a:r>
                <a:rPr lang="en-US" sz="1797" dirty="0">
                  <a:solidFill>
                    <a:srgbClr val="FFFFFF"/>
                  </a:solidFill>
                  <a:latin typeface="Open Sans 1" panose="020B0604020202020204" charset="0"/>
                  <a:ea typeface="Open Sans 1" panose="020B0604020202020204" charset="0"/>
                  <a:cs typeface="Open Sans 1" panose="020B0604020202020204" charset="0"/>
                  <a:sym typeface="Open Sans 1 Light"/>
                </a:rPr>
                <a:t> persona </a:t>
              </a:r>
              <a:r>
                <a:rPr lang="en-US" sz="1797" dirty="0" err="1">
                  <a:solidFill>
                    <a:srgbClr val="FFFFFF"/>
                  </a:solidFill>
                  <a:latin typeface="Open Sans 1" panose="020B0604020202020204" charset="0"/>
                  <a:ea typeface="Open Sans 1" panose="020B0604020202020204" charset="0"/>
                  <a:cs typeface="Open Sans 1" panose="020B0604020202020204" charset="0"/>
                  <a:sym typeface="Open Sans 1 Light"/>
                </a:rPr>
                <a:t>expresa</a:t>
              </a:r>
              <a:r>
                <a:rPr lang="en-US" sz="1797" dirty="0">
                  <a:solidFill>
                    <a:srgbClr val="FFFFFF"/>
                  </a:solidFill>
                  <a:latin typeface="Open Sans 1" panose="020B0604020202020204" charset="0"/>
                  <a:ea typeface="Open Sans 1" panose="020B0604020202020204" charset="0"/>
                  <a:cs typeface="Open Sans 1" panose="020B0604020202020204" charset="0"/>
                  <a:sym typeface="Open Sans 1 Light"/>
                </a:rPr>
                <a:t> </a:t>
              </a:r>
              <a:r>
                <a:rPr lang="en-US" sz="1797" dirty="0" err="1">
                  <a:solidFill>
                    <a:srgbClr val="FFFFFF"/>
                  </a:solidFill>
                  <a:latin typeface="Open Sans 1" panose="020B0604020202020204" charset="0"/>
                  <a:ea typeface="Open Sans 1" panose="020B0604020202020204" charset="0"/>
                  <a:cs typeface="Open Sans 1" panose="020B0604020202020204" charset="0"/>
                  <a:sym typeface="Open Sans 1 Light"/>
                </a:rPr>
                <a:t>su</a:t>
              </a:r>
              <a:r>
                <a:rPr lang="en-US" sz="1797" dirty="0">
                  <a:solidFill>
                    <a:srgbClr val="FFFFFF"/>
                  </a:solidFill>
                  <a:latin typeface="Open Sans 1" panose="020B0604020202020204" charset="0"/>
                  <a:ea typeface="Open Sans 1" panose="020B0604020202020204" charset="0"/>
                  <a:cs typeface="Open Sans 1" panose="020B0604020202020204" charset="0"/>
                  <a:sym typeface="Open Sans 1 Light"/>
                </a:rPr>
                <a:t> </a:t>
              </a:r>
              <a:r>
                <a:rPr lang="en-US" sz="1797" dirty="0" err="1">
                  <a:solidFill>
                    <a:srgbClr val="FFFFFF"/>
                  </a:solidFill>
                  <a:latin typeface="Open Sans 1" panose="020B0604020202020204" charset="0"/>
                  <a:ea typeface="Open Sans 1" panose="020B0604020202020204" charset="0"/>
                  <a:cs typeface="Open Sans 1" panose="020B0604020202020204" charset="0"/>
                  <a:sym typeface="Open Sans 1 Light"/>
                </a:rPr>
                <a:t>identidad</a:t>
              </a:r>
              <a:r>
                <a:rPr lang="en-US" sz="1797" dirty="0">
                  <a:solidFill>
                    <a:srgbClr val="FFFFFF"/>
                  </a:solidFill>
                  <a:latin typeface="Open Sans 1" panose="020B0604020202020204" charset="0"/>
                  <a:ea typeface="Open Sans 1" panose="020B0604020202020204" charset="0"/>
                  <a:cs typeface="Open Sans 1" panose="020B0604020202020204" charset="0"/>
                  <a:sym typeface="Open Sans 1 Light"/>
                </a:rPr>
                <a:t> a </a:t>
              </a:r>
              <a:r>
                <a:rPr lang="en-US" sz="1797" dirty="0" err="1">
                  <a:solidFill>
                    <a:srgbClr val="FFFFFF"/>
                  </a:solidFill>
                  <a:latin typeface="Open Sans 1" panose="020B0604020202020204" charset="0"/>
                  <a:ea typeface="Open Sans 1" panose="020B0604020202020204" charset="0"/>
                  <a:cs typeface="Open Sans 1" panose="020B0604020202020204" charset="0"/>
                  <a:sym typeface="Open Sans 1 Light"/>
                </a:rPr>
                <a:t>través</a:t>
              </a:r>
              <a:r>
                <a:rPr lang="en-US" sz="1797" dirty="0">
                  <a:solidFill>
                    <a:srgbClr val="FFFFFF"/>
                  </a:solidFill>
                  <a:latin typeface="Open Sans 1" panose="020B0604020202020204" charset="0"/>
                  <a:ea typeface="Open Sans 1" panose="020B0604020202020204" charset="0"/>
                  <a:cs typeface="Open Sans 1" panose="020B0604020202020204" charset="0"/>
                  <a:sym typeface="Open Sans 1 Light"/>
                </a:rPr>
                <a:t> de </a:t>
              </a:r>
              <a:r>
                <a:rPr lang="en-US" sz="1797" dirty="0" err="1">
                  <a:solidFill>
                    <a:srgbClr val="FFFFFF"/>
                  </a:solidFill>
                  <a:latin typeface="Open Sans 1" panose="020B0604020202020204" charset="0"/>
                  <a:ea typeface="Open Sans 1" panose="020B0604020202020204" charset="0"/>
                  <a:cs typeface="Open Sans 1" panose="020B0604020202020204" charset="0"/>
                  <a:sym typeface="Open Sans 1 Light"/>
                </a:rPr>
                <a:t>su</a:t>
              </a:r>
              <a:r>
                <a:rPr lang="en-US" sz="1797" dirty="0">
                  <a:solidFill>
                    <a:srgbClr val="FFFFFF"/>
                  </a:solidFill>
                  <a:latin typeface="Open Sans 1" panose="020B0604020202020204" charset="0"/>
                  <a:ea typeface="Open Sans 1" panose="020B0604020202020204" charset="0"/>
                  <a:cs typeface="Open Sans 1" panose="020B0604020202020204" charset="0"/>
                  <a:sym typeface="Open Sans 1 Light"/>
                </a:rPr>
                <a:t> </a:t>
              </a:r>
              <a:r>
                <a:rPr lang="en-US" sz="1797" dirty="0" err="1">
                  <a:solidFill>
                    <a:srgbClr val="FFFFFF"/>
                  </a:solidFill>
                  <a:latin typeface="Open Sans 1" panose="020B0604020202020204" charset="0"/>
                  <a:ea typeface="Open Sans 1" panose="020B0604020202020204" charset="0"/>
                  <a:cs typeface="Open Sans 1" panose="020B0604020202020204" charset="0"/>
                  <a:sym typeface="Open Sans 1 Light"/>
                </a:rPr>
                <a:t>apariencia</a:t>
              </a:r>
              <a:r>
                <a:rPr lang="en-US" sz="1797" dirty="0">
                  <a:solidFill>
                    <a:srgbClr val="FFFFFF"/>
                  </a:solidFill>
                  <a:latin typeface="Open Sans 1" panose="020B0604020202020204" charset="0"/>
                  <a:ea typeface="Open Sans 1" panose="020B0604020202020204" charset="0"/>
                  <a:cs typeface="Open Sans 1" panose="020B0604020202020204" charset="0"/>
                  <a:sym typeface="Open Sans 1 Light"/>
                </a:rPr>
                <a:t> </a:t>
              </a:r>
              <a:r>
                <a:rPr lang="en-US" sz="1797" dirty="0" err="1">
                  <a:solidFill>
                    <a:srgbClr val="FFFFFF"/>
                  </a:solidFill>
                  <a:latin typeface="Open Sans 1" panose="020B0604020202020204" charset="0"/>
                  <a:ea typeface="Open Sans 1" panose="020B0604020202020204" charset="0"/>
                  <a:cs typeface="Open Sans 1" panose="020B0604020202020204" charset="0"/>
                  <a:sym typeface="Open Sans 1 Light"/>
                </a:rPr>
                <a:t>física</a:t>
              </a:r>
              <a:r>
                <a:rPr lang="en-US" sz="1797" dirty="0">
                  <a:solidFill>
                    <a:srgbClr val="FFFFFF"/>
                  </a:solidFill>
                  <a:latin typeface="Open Sans 1" panose="020B0604020202020204" charset="0"/>
                  <a:ea typeface="Open Sans 1" panose="020B0604020202020204" charset="0"/>
                  <a:cs typeface="Open Sans 1" panose="020B0604020202020204" charset="0"/>
                  <a:sym typeface="Open Sans 1 Light"/>
                </a:rPr>
                <a:t> (</a:t>
              </a:r>
              <a:r>
                <a:rPr lang="en-US" sz="1797" dirty="0" err="1">
                  <a:solidFill>
                    <a:srgbClr val="FFFFFF"/>
                  </a:solidFill>
                  <a:latin typeface="Open Sans 1" panose="020B0604020202020204" charset="0"/>
                  <a:ea typeface="Open Sans 1" panose="020B0604020202020204" charset="0"/>
                  <a:cs typeface="Open Sans 1" panose="020B0604020202020204" charset="0"/>
                  <a:sym typeface="Open Sans 1 Light"/>
                </a:rPr>
                <a:t>ropa</a:t>
              </a:r>
              <a:r>
                <a:rPr lang="en-US" sz="1797" dirty="0">
                  <a:solidFill>
                    <a:srgbClr val="FFFFFF"/>
                  </a:solidFill>
                  <a:latin typeface="Open Sans 1" panose="020B0604020202020204" charset="0"/>
                  <a:ea typeface="Open Sans 1" panose="020B0604020202020204" charset="0"/>
                  <a:cs typeface="Open Sans 1" panose="020B0604020202020204" charset="0"/>
                  <a:sym typeface="Open Sans 1 Light"/>
                </a:rPr>
                <a:t>, </a:t>
              </a:r>
              <a:r>
                <a:rPr lang="en-US" sz="1797" dirty="0" err="1">
                  <a:solidFill>
                    <a:srgbClr val="FFFFFF"/>
                  </a:solidFill>
                  <a:latin typeface="Open Sans 1" panose="020B0604020202020204" charset="0"/>
                  <a:ea typeface="Open Sans 1" panose="020B0604020202020204" charset="0"/>
                  <a:cs typeface="Open Sans 1" panose="020B0604020202020204" charset="0"/>
                  <a:sym typeface="Open Sans 1 Light"/>
                </a:rPr>
                <a:t>cabello</a:t>
              </a:r>
              <a:r>
                <a:rPr lang="en-US" sz="1797" dirty="0">
                  <a:solidFill>
                    <a:srgbClr val="FFFFFF"/>
                  </a:solidFill>
                  <a:latin typeface="Open Sans 1" panose="020B0604020202020204" charset="0"/>
                  <a:ea typeface="Open Sans 1" panose="020B0604020202020204" charset="0"/>
                  <a:cs typeface="Open Sans 1" panose="020B0604020202020204" charset="0"/>
                  <a:sym typeface="Open Sans 1 Light"/>
                </a:rPr>
                <a:t>, etc.), </a:t>
              </a:r>
              <a:r>
                <a:rPr lang="en-US" sz="1797" dirty="0" err="1">
                  <a:solidFill>
                    <a:srgbClr val="FFFFFF"/>
                  </a:solidFill>
                  <a:latin typeface="Open Sans 1" panose="020B0604020202020204" charset="0"/>
                  <a:ea typeface="Open Sans 1" panose="020B0604020202020204" charset="0"/>
                  <a:cs typeface="Open Sans 1" panose="020B0604020202020204" charset="0"/>
                  <a:sym typeface="Open Sans 1 Light"/>
                </a:rPr>
                <a:t>Gestos</a:t>
              </a:r>
              <a:r>
                <a:rPr lang="en-US" sz="1797" dirty="0">
                  <a:solidFill>
                    <a:srgbClr val="FFFFFF"/>
                  </a:solidFill>
                  <a:latin typeface="Open Sans 1" panose="020B0604020202020204" charset="0"/>
                  <a:ea typeface="Open Sans 1" panose="020B0604020202020204" charset="0"/>
                  <a:cs typeface="Open Sans 1" panose="020B0604020202020204" charset="0"/>
                  <a:sym typeface="Open Sans 1 Light"/>
                </a:rPr>
                <a:t>, modo de </a:t>
              </a:r>
              <a:r>
                <a:rPr lang="en-US" sz="1797" dirty="0" err="1">
                  <a:solidFill>
                    <a:srgbClr val="FFFFFF"/>
                  </a:solidFill>
                  <a:latin typeface="Open Sans 1" panose="020B0604020202020204" charset="0"/>
                  <a:ea typeface="Open Sans 1" panose="020B0604020202020204" charset="0"/>
                  <a:cs typeface="Open Sans 1" panose="020B0604020202020204" charset="0"/>
                  <a:sym typeface="Open Sans 1 Light"/>
                </a:rPr>
                <a:t>hablar</a:t>
              </a:r>
              <a:r>
                <a:rPr lang="en-US" sz="1797" dirty="0">
                  <a:solidFill>
                    <a:srgbClr val="FFFFFF"/>
                  </a:solidFill>
                  <a:latin typeface="Open Sans 1" panose="020B0604020202020204" charset="0"/>
                  <a:ea typeface="Open Sans 1" panose="020B0604020202020204" charset="0"/>
                  <a:cs typeface="Open Sans 1" panose="020B0604020202020204" charset="0"/>
                  <a:sym typeface="Open Sans 1 Light"/>
                </a:rPr>
                <a:t> y </a:t>
              </a:r>
              <a:r>
                <a:rPr lang="en-US" sz="1797" dirty="0" err="1">
                  <a:solidFill>
                    <a:srgbClr val="FFFFFF"/>
                  </a:solidFill>
                  <a:latin typeface="Open Sans 1" panose="020B0604020202020204" charset="0"/>
                  <a:ea typeface="Open Sans 1" panose="020B0604020202020204" charset="0"/>
                  <a:cs typeface="Open Sans 1" panose="020B0604020202020204" charset="0"/>
                  <a:sym typeface="Open Sans 1 Light"/>
                </a:rPr>
                <a:t>patrones</a:t>
              </a:r>
              <a:r>
                <a:rPr lang="en-US" sz="1797" dirty="0">
                  <a:solidFill>
                    <a:srgbClr val="FFFFFF"/>
                  </a:solidFill>
                  <a:latin typeface="Open Sans 1" panose="020B0604020202020204" charset="0"/>
                  <a:ea typeface="Open Sans 1" panose="020B0604020202020204" charset="0"/>
                  <a:cs typeface="Open Sans 1" panose="020B0604020202020204" charset="0"/>
                  <a:sym typeface="Open Sans 1 Light"/>
                </a:rPr>
                <a:t> de </a:t>
              </a:r>
              <a:r>
                <a:rPr lang="en-US" sz="1797" dirty="0" err="1">
                  <a:solidFill>
                    <a:srgbClr val="FFFFFF"/>
                  </a:solidFill>
                  <a:latin typeface="Open Sans 1" panose="020B0604020202020204" charset="0"/>
                  <a:ea typeface="Open Sans 1" panose="020B0604020202020204" charset="0"/>
                  <a:cs typeface="Open Sans 1" panose="020B0604020202020204" charset="0"/>
                  <a:sym typeface="Open Sans 1 Light"/>
                </a:rPr>
                <a:t>comportamiento</a:t>
              </a:r>
              <a:r>
                <a:rPr lang="en-US" sz="1797" dirty="0">
                  <a:solidFill>
                    <a:srgbClr val="FFFFFF"/>
                  </a:solidFill>
                  <a:latin typeface="Open Sans 1" panose="020B0604020202020204" charset="0"/>
                  <a:ea typeface="Open Sans 1" panose="020B0604020202020204" charset="0"/>
                  <a:cs typeface="Open Sans 1" panose="020B0604020202020204" charset="0"/>
                  <a:sym typeface="Open Sans 1 Light"/>
                </a:rPr>
                <a:t>.</a:t>
              </a:r>
            </a:p>
          </p:txBody>
        </p:sp>
      </p:grpSp>
      <p:grpSp>
        <p:nvGrpSpPr>
          <p:cNvPr id="17" name="Group 17"/>
          <p:cNvGrpSpPr/>
          <p:nvPr/>
        </p:nvGrpSpPr>
        <p:grpSpPr>
          <a:xfrm>
            <a:off x="1028700" y="6369481"/>
            <a:ext cx="4319599" cy="2199549"/>
            <a:chOff x="0" y="0"/>
            <a:chExt cx="5759465" cy="2932731"/>
          </a:xfrm>
        </p:grpSpPr>
        <p:sp>
          <p:nvSpPr>
            <p:cNvPr id="18" name="AutoShape 18"/>
            <p:cNvSpPr/>
            <p:nvPr/>
          </p:nvSpPr>
          <p:spPr>
            <a:xfrm>
              <a:off x="0" y="0"/>
              <a:ext cx="5759465" cy="2932731"/>
            </a:xfrm>
            <a:prstGeom prst="roundRect">
              <a:avLst/>
            </a:prstGeom>
            <a:solidFill>
              <a:srgbClr val="CF294C"/>
            </a:solidFill>
          </p:spPr>
        </p:sp>
        <p:sp>
          <p:nvSpPr>
            <p:cNvPr id="19" name="TextBox 19"/>
            <p:cNvSpPr txBox="1"/>
            <p:nvPr/>
          </p:nvSpPr>
          <p:spPr>
            <a:xfrm>
              <a:off x="730888" y="225931"/>
              <a:ext cx="4372489" cy="2480867"/>
            </a:xfrm>
            <a:prstGeom prst="roundRect">
              <a:avLst/>
            </a:prstGeom>
          </p:spPr>
          <p:txBody>
            <a:bodyPr lIns="0" tIns="0" rIns="0" bIns="0" rtlCol="0" anchor="t">
              <a:spAutoFit/>
            </a:bodyPr>
            <a:lstStyle/>
            <a:p>
              <a:pPr algn="ctr">
                <a:lnSpc>
                  <a:spcPts val="2157"/>
                </a:lnSpc>
              </a:pPr>
              <a:r>
                <a:rPr lang="en-US" sz="1797" b="1" dirty="0" err="1">
                  <a:solidFill>
                    <a:srgbClr val="FFFFFF"/>
                  </a:solidFill>
                  <a:latin typeface="Open Sans 1 Bold"/>
                  <a:ea typeface="Open Sans 1 Bold"/>
                  <a:cs typeface="Open Sans 1 Bold"/>
                  <a:sym typeface="Open Sans 1 Bold"/>
                </a:rPr>
                <a:t>Sexo</a:t>
              </a:r>
              <a:r>
                <a:rPr lang="en-US" sz="1797" b="1" dirty="0">
                  <a:solidFill>
                    <a:srgbClr val="FFFFFF"/>
                  </a:solidFill>
                  <a:latin typeface="Open Sans 1 Bold"/>
                  <a:ea typeface="Open Sans 1 Bold"/>
                  <a:cs typeface="Open Sans 1 Bold"/>
                  <a:sym typeface="Open Sans 1 Bold"/>
                </a:rPr>
                <a:t>:</a:t>
              </a:r>
              <a:r>
                <a:rPr lang="en-US" sz="1797" dirty="0">
                  <a:solidFill>
                    <a:srgbClr val="FFFFFF"/>
                  </a:solidFill>
                  <a:latin typeface="Open Sans 1"/>
                  <a:ea typeface="Open Sans 1"/>
                  <a:cs typeface="Open Sans 1"/>
                  <a:sym typeface="Open Sans 1"/>
                </a:rPr>
                <a:t> </a:t>
              </a:r>
              <a:r>
                <a:rPr lang="en-US" sz="1797" dirty="0" err="1">
                  <a:solidFill>
                    <a:srgbClr val="FFFFFF"/>
                  </a:solidFill>
                  <a:latin typeface="Open Sans 1"/>
                  <a:ea typeface="Open Sans 1"/>
                  <a:cs typeface="Open Sans 1"/>
                  <a:sym typeface="Open Sans 1"/>
                </a:rPr>
                <a:t>Características</a:t>
              </a:r>
              <a:r>
                <a:rPr lang="en-US" sz="1797" dirty="0">
                  <a:solidFill>
                    <a:srgbClr val="FFFFFF"/>
                  </a:solidFill>
                  <a:latin typeface="Open Sans 1"/>
                  <a:ea typeface="Open Sans 1"/>
                  <a:cs typeface="Open Sans 1"/>
                  <a:sym typeface="Open Sans 1"/>
                </a:rPr>
                <a:t> </a:t>
              </a:r>
              <a:r>
                <a:rPr lang="en-US" sz="1797" dirty="0" err="1">
                  <a:solidFill>
                    <a:srgbClr val="FFFFFF"/>
                  </a:solidFill>
                  <a:latin typeface="Open Sans 1"/>
                  <a:ea typeface="Open Sans 1"/>
                  <a:cs typeface="Open Sans 1"/>
                  <a:sym typeface="Open Sans 1"/>
                </a:rPr>
                <a:t>genéticas</a:t>
              </a:r>
              <a:r>
                <a:rPr lang="en-US" sz="1797" dirty="0">
                  <a:solidFill>
                    <a:srgbClr val="FFFFFF"/>
                  </a:solidFill>
                  <a:latin typeface="Open Sans 1"/>
                  <a:ea typeface="Open Sans 1"/>
                  <a:cs typeface="Open Sans 1"/>
                  <a:sym typeface="Open Sans 1"/>
                </a:rPr>
                <a:t>, </a:t>
              </a:r>
              <a:r>
                <a:rPr lang="en-US" sz="1797" dirty="0" err="1">
                  <a:solidFill>
                    <a:srgbClr val="FFFFFF"/>
                  </a:solidFill>
                  <a:latin typeface="Open Sans 1"/>
                  <a:ea typeface="Open Sans 1"/>
                  <a:cs typeface="Open Sans 1"/>
                  <a:sym typeface="Open Sans 1"/>
                </a:rPr>
                <a:t>hormonales</a:t>
              </a:r>
              <a:r>
                <a:rPr lang="en-US" sz="1797" dirty="0">
                  <a:solidFill>
                    <a:srgbClr val="FFFFFF"/>
                  </a:solidFill>
                  <a:latin typeface="Open Sans 1"/>
                  <a:ea typeface="Open Sans 1"/>
                  <a:cs typeface="Open Sans 1"/>
                  <a:sym typeface="Open Sans 1"/>
                </a:rPr>
                <a:t>, </a:t>
              </a:r>
              <a:r>
                <a:rPr lang="en-US" sz="1797" dirty="0" err="1">
                  <a:solidFill>
                    <a:srgbClr val="FFFFFF"/>
                  </a:solidFill>
                  <a:latin typeface="Open Sans 1"/>
                  <a:ea typeface="Open Sans 1"/>
                  <a:cs typeface="Open Sans 1"/>
                  <a:sym typeface="Open Sans 1"/>
                </a:rPr>
                <a:t>anatómicas</a:t>
              </a:r>
              <a:r>
                <a:rPr lang="en-US" sz="1797" dirty="0">
                  <a:solidFill>
                    <a:srgbClr val="FFFFFF"/>
                  </a:solidFill>
                  <a:latin typeface="Open Sans 1"/>
                  <a:ea typeface="Open Sans 1"/>
                  <a:cs typeface="Open Sans 1"/>
                  <a:sym typeface="Open Sans 1"/>
                </a:rPr>
                <a:t> y </a:t>
              </a:r>
              <a:r>
                <a:rPr lang="en-US" sz="1797" dirty="0" err="1">
                  <a:solidFill>
                    <a:srgbClr val="FFFFFF"/>
                  </a:solidFill>
                  <a:latin typeface="Open Sans 1"/>
                  <a:ea typeface="Open Sans 1"/>
                  <a:cs typeface="Open Sans 1"/>
                  <a:sym typeface="Open Sans 1"/>
                </a:rPr>
                <a:t>fisiológicas</a:t>
              </a:r>
              <a:r>
                <a:rPr lang="en-US" sz="1797" dirty="0">
                  <a:solidFill>
                    <a:srgbClr val="FFFFFF"/>
                  </a:solidFill>
                  <a:latin typeface="Open Sans 1"/>
                  <a:ea typeface="Open Sans 1"/>
                  <a:cs typeface="Open Sans 1"/>
                  <a:sym typeface="Open Sans 1"/>
                </a:rPr>
                <a:t> </a:t>
              </a:r>
              <a:r>
                <a:rPr lang="en-US" sz="1797" dirty="0" err="1">
                  <a:solidFill>
                    <a:srgbClr val="FFFFFF"/>
                  </a:solidFill>
                  <a:latin typeface="Open Sans 1"/>
                  <a:ea typeface="Open Sans 1"/>
                  <a:cs typeface="Open Sans 1"/>
                  <a:sym typeface="Open Sans 1"/>
                </a:rPr>
                <a:t>sobre</a:t>
              </a:r>
              <a:r>
                <a:rPr lang="en-US" sz="1797" dirty="0">
                  <a:solidFill>
                    <a:srgbClr val="FFFFFF"/>
                  </a:solidFill>
                  <a:latin typeface="Open Sans 1"/>
                  <a:ea typeface="Open Sans 1"/>
                  <a:cs typeface="Open Sans 1"/>
                  <a:sym typeface="Open Sans 1"/>
                </a:rPr>
                <a:t> </a:t>
              </a:r>
              <a:r>
                <a:rPr lang="en-US" sz="1797" dirty="0" err="1">
                  <a:solidFill>
                    <a:srgbClr val="FFFFFF"/>
                  </a:solidFill>
                  <a:latin typeface="Open Sans 1"/>
                  <a:ea typeface="Open Sans 1"/>
                  <a:cs typeface="Open Sans 1"/>
                  <a:sym typeface="Open Sans 1"/>
                </a:rPr>
                <a:t>cuya</a:t>
              </a:r>
              <a:r>
                <a:rPr lang="en-US" sz="1797" dirty="0">
                  <a:solidFill>
                    <a:srgbClr val="FFFFFF"/>
                  </a:solidFill>
                  <a:latin typeface="Open Sans 1"/>
                  <a:ea typeface="Open Sans 1"/>
                  <a:cs typeface="Open Sans 1"/>
                  <a:sym typeface="Open Sans 1"/>
                </a:rPr>
                <a:t> base </a:t>
              </a:r>
              <a:r>
                <a:rPr lang="en-US" sz="1797" dirty="0" err="1">
                  <a:solidFill>
                    <a:srgbClr val="FFFFFF"/>
                  </a:solidFill>
                  <a:latin typeface="Open Sans 1"/>
                  <a:ea typeface="Open Sans 1"/>
                  <a:cs typeface="Open Sans 1"/>
                  <a:sym typeface="Open Sans 1"/>
                </a:rPr>
                <a:t>una</a:t>
              </a:r>
              <a:r>
                <a:rPr lang="en-US" sz="1797" dirty="0">
                  <a:solidFill>
                    <a:srgbClr val="FFFFFF"/>
                  </a:solidFill>
                  <a:latin typeface="Open Sans 1"/>
                  <a:ea typeface="Open Sans 1"/>
                  <a:cs typeface="Open Sans 1"/>
                  <a:sym typeface="Open Sans 1"/>
                </a:rPr>
                <a:t> persona es </a:t>
              </a:r>
              <a:r>
                <a:rPr lang="en-US" sz="1797" dirty="0" err="1">
                  <a:solidFill>
                    <a:srgbClr val="FFFFFF"/>
                  </a:solidFill>
                  <a:latin typeface="Open Sans 1"/>
                  <a:ea typeface="Open Sans 1"/>
                  <a:cs typeface="Open Sans 1"/>
                  <a:sym typeface="Open Sans 1"/>
                </a:rPr>
                <a:t>clasificada</a:t>
              </a:r>
              <a:r>
                <a:rPr lang="en-US" sz="1797" dirty="0">
                  <a:solidFill>
                    <a:srgbClr val="FFFFFF"/>
                  </a:solidFill>
                  <a:latin typeface="Open Sans 1"/>
                  <a:ea typeface="Open Sans 1"/>
                  <a:cs typeface="Open Sans 1"/>
                  <a:sym typeface="Open Sans 1"/>
                </a:rPr>
                <a:t> </a:t>
              </a:r>
              <a:r>
                <a:rPr lang="en-US" sz="1797" dirty="0" err="1">
                  <a:solidFill>
                    <a:srgbClr val="FFFFFF"/>
                  </a:solidFill>
                  <a:latin typeface="Open Sans 1"/>
                  <a:ea typeface="Open Sans 1"/>
                  <a:cs typeface="Open Sans 1"/>
                  <a:sym typeface="Open Sans 1"/>
                </a:rPr>
                <a:t>como</a:t>
              </a:r>
              <a:r>
                <a:rPr lang="en-US" sz="1797" dirty="0">
                  <a:solidFill>
                    <a:srgbClr val="FFFFFF"/>
                  </a:solidFill>
                  <a:latin typeface="Open Sans 1"/>
                  <a:ea typeface="Open Sans 1"/>
                  <a:cs typeface="Open Sans 1"/>
                  <a:sym typeface="Open Sans 1"/>
                </a:rPr>
                <a:t> hombre o </a:t>
              </a:r>
              <a:r>
                <a:rPr lang="en-US" sz="1797" dirty="0" err="1">
                  <a:solidFill>
                    <a:srgbClr val="FFFFFF"/>
                  </a:solidFill>
                  <a:latin typeface="Open Sans 1"/>
                  <a:ea typeface="Open Sans 1"/>
                  <a:cs typeface="Open Sans 1"/>
                  <a:sym typeface="Open Sans 1"/>
                </a:rPr>
                <a:t>mujer</a:t>
              </a:r>
              <a:r>
                <a:rPr lang="en-US" sz="1797" dirty="0">
                  <a:solidFill>
                    <a:srgbClr val="FFFFFF"/>
                  </a:solidFill>
                  <a:latin typeface="Open Sans 1"/>
                  <a:ea typeface="Open Sans 1"/>
                  <a:cs typeface="Open Sans 1"/>
                  <a:sym typeface="Open Sans 1"/>
                </a:rPr>
                <a:t> al </a:t>
              </a:r>
              <a:r>
                <a:rPr lang="en-US" sz="1797" dirty="0" err="1">
                  <a:solidFill>
                    <a:srgbClr val="FFFFFF"/>
                  </a:solidFill>
                  <a:latin typeface="Open Sans 1"/>
                  <a:ea typeface="Open Sans 1"/>
                  <a:cs typeface="Open Sans 1"/>
                  <a:sym typeface="Open Sans 1"/>
                </a:rPr>
                <a:t>nacer</a:t>
              </a:r>
              <a:r>
                <a:rPr lang="en-US" sz="1797" dirty="0">
                  <a:solidFill>
                    <a:srgbClr val="FFFFFF"/>
                  </a:solidFill>
                  <a:latin typeface="Open Sans 1"/>
                  <a:ea typeface="Open Sans 1"/>
                  <a:cs typeface="Open Sans 1"/>
                  <a:sym typeface="Open Sans 1"/>
                </a:rPr>
                <a:t>.</a:t>
              </a:r>
            </a:p>
          </p:txBody>
        </p:sp>
      </p:grpSp>
      <p:grpSp>
        <p:nvGrpSpPr>
          <p:cNvPr id="20" name="Group 20"/>
          <p:cNvGrpSpPr/>
          <p:nvPr/>
        </p:nvGrpSpPr>
        <p:grpSpPr>
          <a:xfrm>
            <a:off x="12939701" y="1028700"/>
            <a:ext cx="4319599" cy="2199549"/>
            <a:chOff x="0" y="0"/>
            <a:chExt cx="5759465" cy="2932731"/>
          </a:xfrm>
        </p:grpSpPr>
        <p:sp>
          <p:nvSpPr>
            <p:cNvPr id="21" name="AutoShape 21"/>
            <p:cNvSpPr/>
            <p:nvPr/>
          </p:nvSpPr>
          <p:spPr>
            <a:xfrm>
              <a:off x="0" y="0"/>
              <a:ext cx="5759465" cy="2932731"/>
            </a:xfrm>
            <a:prstGeom prst="roundRect">
              <a:avLst/>
            </a:prstGeom>
            <a:solidFill>
              <a:srgbClr val="EDC2E0"/>
            </a:solidFill>
          </p:spPr>
        </p:sp>
        <p:sp>
          <p:nvSpPr>
            <p:cNvPr id="22" name="TextBox 22"/>
            <p:cNvSpPr txBox="1"/>
            <p:nvPr/>
          </p:nvSpPr>
          <p:spPr>
            <a:xfrm>
              <a:off x="700824" y="228600"/>
              <a:ext cx="4372489" cy="2480867"/>
            </a:xfrm>
            <a:prstGeom prst="roundRect">
              <a:avLst/>
            </a:prstGeom>
          </p:spPr>
          <p:txBody>
            <a:bodyPr lIns="0" tIns="0" rIns="0" bIns="0" rtlCol="0" anchor="t">
              <a:spAutoFit/>
            </a:bodyPr>
            <a:lstStyle/>
            <a:p>
              <a:pPr algn="ctr">
                <a:lnSpc>
                  <a:spcPts val="2157"/>
                </a:lnSpc>
              </a:pPr>
              <a:r>
                <a:rPr lang="en-US" sz="1797" b="1" dirty="0">
                  <a:solidFill>
                    <a:srgbClr val="FFFFFF"/>
                  </a:solidFill>
                  <a:latin typeface="Open Sans 1 Bold"/>
                  <a:ea typeface="Open Sans 1 Bold"/>
                  <a:cs typeface="Open Sans 1 Bold"/>
                  <a:sym typeface="Open Sans 1 Bold"/>
                </a:rPr>
                <a:t>Identidad de </a:t>
              </a:r>
              <a:r>
                <a:rPr lang="en-US" sz="1797" b="1" dirty="0" err="1">
                  <a:solidFill>
                    <a:srgbClr val="FFFFFF"/>
                  </a:solidFill>
                  <a:latin typeface="Open Sans 1 Bold"/>
                  <a:ea typeface="Open Sans 1 Bold"/>
                  <a:cs typeface="Open Sans 1 Bold"/>
                  <a:sym typeface="Open Sans 1 Bold"/>
                </a:rPr>
                <a:t>género</a:t>
              </a:r>
              <a:r>
                <a:rPr lang="en-US" sz="1797" b="1" dirty="0">
                  <a:solidFill>
                    <a:srgbClr val="FFFFFF"/>
                  </a:solidFill>
                  <a:latin typeface="Open Sans 1 Bold"/>
                  <a:ea typeface="Open Sans 1 Bold"/>
                  <a:cs typeface="Open Sans 1 Bold"/>
                  <a:sym typeface="Open Sans 1 Bold"/>
                </a:rPr>
                <a:t>:</a:t>
              </a:r>
              <a:r>
                <a:rPr lang="en-US" sz="1797" dirty="0">
                  <a:solidFill>
                    <a:srgbClr val="FFFFFF"/>
                  </a:solidFill>
                  <a:latin typeface="Open Sans 1"/>
                  <a:ea typeface="Open Sans 1"/>
                  <a:cs typeface="Open Sans 1"/>
                  <a:sym typeface="Open Sans 1"/>
                </a:rPr>
                <a:t> La </a:t>
              </a:r>
              <a:r>
                <a:rPr lang="en-US" sz="1797" dirty="0" err="1">
                  <a:solidFill>
                    <a:srgbClr val="FFFFFF"/>
                  </a:solidFill>
                  <a:latin typeface="Open Sans 1"/>
                  <a:ea typeface="Open Sans 1"/>
                  <a:cs typeface="Open Sans 1"/>
                  <a:sym typeface="Open Sans 1"/>
                </a:rPr>
                <a:t>vivencia</a:t>
              </a:r>
              <a:r>
                <a:rPr lang="en-US" sz="1797" dirty="0">
                  <a:solidFill>
                    <a:srgbClr val="FFFFFF"/>
                  </a:solidFill>
                  <a:latin typeface="Open Sans 1"/>
                  <a:ea typeface="Open Sans 1"/>
                  <a:cs typeface="Open Sans 1"/>
                  <a:sym typeface="Open Sans 1"/>
                </a:rPr>
                <a:t> interna y personal del </a:t>
              </a:r>
              <a:r>
                <a:rPr lang="en-US" sz="1797" dirty="0" err="1">
                  <a:solidFill>
                    <a:srgbClr val="FFFFFF"/>
                  </a:solidFill>
                  <a:latin typeface="Open Sans 1"/>
                  <a:ea typeface="Open Sans 1"/>
                  <a:cs typeface="Open Sans 1"/>
                  <a:sym typeface="Open Sans 1"/>
                </a:rPr>
                <a:t>género</a:t>
              </a:r>
              <a:r>
                <a:rPr lang="en-US" sz="1797" dirty="0">
                  <a:solidFill>
                    <a:srgbClr val="FFFFFF"/>
                  </a:solidFill>
                  <a:latin typeface="Open Sans 1"/>
                  <a:ea typeface="Open Sans 1"/>
                  <a:cs typeface="Open Sans 1"/>
                  <a:sym typeface="Open Sans 1"/>
                </a:rPr>
                <a:t> </a:t>
              </a:r>
              <a:r>
                <a:rPr lang="en-US" sz="1797" dirty="0" err="1">
                  <a:solidFill>
                    <a:srgbClr val="FFFFFF"/>
                  </a:solidFill>
                  <a:latin typeface="Open Sans 1"/>
                  <a:ea typeface="Open Sans 1"/>
                  <a:cs typeface="Open Sans 1"/>
                  <a:sym typeface="Open Sans 1"/>
                </a:rPr>
                <a:t>tal</a:t>
              </a:r>
              <a:r>
                <a:rPr lang="en-US" sz="1797" dirty="0">
                  <a:solidFill>
                    <a:srgbClr val="FFFFFF"/>
                  </a:solidFill>
                  <a:latin typeface="Open Sans 1"/>
                  <a:ea typeface="Open Sans 1"/>
                  <a:cs typeface="Open Sans 1"/>
                  <a:sym typeface="Open Sans 1"/>
                </a:rPr>
                <a:t> </a:t>
              </a:r>
              <a:r>
                <a:rPr lang="en-US" sz="1797" dirty="0" err="1">
                  <a:solidFill>
                    <a:srgbClr val="FFFFFF"/>
                  </a:solidFill>
                  <a:latin typeface="Open Sans 1"/>
                  <a:ea typeface="Open Sans 1"/>
                  <a:cs typeface="Open Sans 1"/>
                  <a:sym typeface="Open Sans 1"/>
                </a:rPr>
                <a:t>como</a:t>
              </a:r>
              <a:r>
                <a:rPr lang="en-US" sz="1797" dirty="0">
                  <a:solidFill>
                    <a:srgbClr val="FFFFFF"/>
                  </a:solidFill>
                  <a:latin typeface="Open Sans 1"/>
                  <a:ea typeface="Open Sans 1"/>
                  <a:cs typeface="Open Sans 1"/>
                  <a:sym typeface="Open Sans 1"/>
                </a:rPr>
                <a:t> </a:t>
              </a:r>
              <a:r>
                <a:rPr lang="en-US" sz="1797" dirty="0" err="1">
                  <a:solidFill>
                    <a:srgbClr val="FFFFFF"/>
                  </a:solidFill>
                  <a:latin typeface="Open Sans 1"/>
                  <a:ea typeface="Open Sans 1"/>
                  <a:cs typeface="Open Sans 1"/>
                  <a:sym typeface="Open Sans 1"/>
                </a:rPr>
                <a:t>cada</a:t>
              </a:r>
              <a:r>
                <a:rPr lang="en-US" sz="1797" dirty="0">
                  <a:solidFill>
                    <a:srgbClr val="FFFFFF"/>
                  </a:solidFill>
                  <a:latin typeface="Open Sans 1"/>
                  <a:ea typeface="Open Sans 1"/>
                  <a:cs typeface="Open Sans 1"/>
                  <a:sym typeface="Open Sans 1"/>
                </a:rPr>
                <a:t> persona la </a:t>
              </a:r>
              <a:r>
                <a:rPr lang="en-US" sz="1797" dirty="0" err="1">
                  <a:solidFill>
                    <a:srgbClr val="FFFFFF"/>
                  </a:solidFill>
                  <a:latin typeface="Open Sans 1"/>
                  <a:ea typeface="Open Sans 1"/>
                  <a:cs typeface="Open Sans 1"/>
                  <a:sym typeface="Open Sans 1"/>
                </a:rPr>
                <a:t>siente</a:t>
              </a:r>
              <a:r>
                <a:rPr lang="en-US" sz="1797" dirty="0">
                  <a:solidFill>
                    <a:srgbClr val="FFFFFF"/>
                  </a:solidFill>
                  <a:latin typeface="Open Sans 1"/>
                  <a:ea typeface="Open Sans 1"/>
                  <a:cs typeface="Open Sans 1"/>
                  <a:sym typeface="Open Sans 1"/>
                </a:rPr>
                <a:t>, la </a:t>
              </a:r>
              <a:r>
                <a:rPr lang="en-US" sz="1797" dirty="0" err="1">
                  <a:solidFill>
                    <a:srgbClr val="FFFFFF"/>
                  </a:solidFill>
                  <a:latin typeface="Open Sans 1"/>
                  <a:ea typeface="Open Sans 1"/>
                  <a:cs typeface="Open Sans 1"/>
                  <a:sym typeface="Open Sans 1"/>
                </a:rPr>
                <a:t>cual</a:t>
              </a:r>
              <a:r>
                <a:rPr lang="en-US" sz="1797" dirty="0">
                  <a:solidFill>
                    <a:srgbClr val="FFFFFF"/>
                  </a:solidFill>
                  <a:latin typeface="Open Sans 1"/>
                  <a:ea typeface="Open Sans 1"/>
                  <a:cs typeface="Open Sans 1"/>
                  <a:sym typeface="Open Sans 1"/>
                </a:rPr>
                <a:t> </a:t>
              </a:r>
              <a:r>
                <a:rPr lang="en-US" sz="1797" dirty="0" err="1">
                  <a:solidFill>
                    <a:srgbClr val="FFFFFF"/>
                  </a:solidFill>
                  <a:latin typeface="Open Sans 1"/>
                  <a:ea typeface="Open Sans 1"/>
                  <a:cs typeface="Open Sans 1"/>
                  <a:sym typeface="Open Sans 1"/>
                </a:rPr>
                <a:t>podría</a:t>
              </a:r>
              <a:r>
                <a:rPr lang="en-US" sz="1797" dirty="0">
                  <a:solidFill>
                    <a:srgbClr val="FFFFFF"/>
                  </a:solidFill>
                  <a:latin typeface="Open Sans 1"/>
                  <a:ea typeface="Open Sans 1"/>
                  <a:cs typeface="Open Sans 1"/>
                  <a:sym typeface="Open Sans 1"/>
                </a:rPr>
                <a:t> </a:t>
              </a:r>
              <a:r>
                <a:rPr lang="en-US" sz="1797" dirty="0" err="1">
                  <a:solidFill>
                    <a:srgbClr val="FFFFFF"/>
                  </a:solidFill>
                  <a:latin typeface="Open Sans 1"/>
                  <a:ea typeface="Open Sans 1"/>
                  <a:cs typeface="Open Sans 1"/>
                  <a:sym typeface="Open Sans 1"/>
                </a:rPr>
                <a:t>corresponder</a:t>
              </a:r>
              <a:r>
                <a:rPr lang="en-US" sz="1797" dirty="0">
                  <a:solidFill>
                    <a:srgbClr val="FFFFFF"/>
                  </a:solidFill>
                  <a:latin typeface="Open Sans 1"/>
                  <a:ea typeface="Open Sans 1"/>
                  <a:cs typeface="Open Sans 1"/>
                  <a:sym typeface="Open Sans 1"/>
                </a:rPr>
                <a:t> o no con </a:t>
              </a:r>
              <a:r>
                <a:rPr lang="en-US" sz="1797" dirty="0" err="1">
                  <a:solidFill>
                    <a:srgbClr val="FFFFFF"/>
                  </a:solidFill>
                  <a:latin typeface="Open Sans 1"/>
                  <a:ea typeface="Open Sans 1"/>
                  <a:cs typeface="Open Sans 1"/>
                  <a:sym typeface="Open Sans 1"/>
                </a:rPr>
                <a:t>el</a:t>
              </a:r>
              <a:r>
                <a:rPr lang="en-US" sz="1797" dirty="0">
                  <a:solidFill>
                    <a:srgbClr val="FFFFFF"/>
                  </a:solidFill>
                  <a:latin typeface="Open Sans 1"/>
                  <a:ea typeface="Open Sans 1"/>
                  <a:cs typeface="Open Sans 1"/>
                  <a:sym typeface="Open Sans 1"/>
                </a:rPr>
                <a:t> </a:t>
              </a:r>
              <a:r>
                <a:rPr lang="en-US" sz="1797" dirty="0" err="1">
                  <a:solidFill>
                    <a:srgbClr val="FFFFFF"/>
                  </a:solidFill>
                  <a:latin typeface="Open Sans 1"/>
                  <a:ea typeface="Open Sans 1"/>
                  <a:cs typeface="Open Sans 1"/>
                  <a:sym typeface="Open Sans 1"/>
                </a:rPr>
                <a:t>sexo</a:t>
              </a:r>
              <a:r>
                <a:rPr lang="en-US" sz="1797" dirty="0">
                  <a:solidFill>
                    <a:srgbClr val="FFFFFF"/>
                  </a:solidFill>
                  <a:latin typeface="Open Sans 1"/>
                  <a:ea typeface="Open Sans 1"/>
                  <a:cs typeface="Open Sans 1"/>
                  <a:sym typeface="Open Sans 1"/>
                </a:rPr>
                <a:t> </a:t>
              </a:r>
              <a:r>
                <a:rPr lang="en-US" sz="1797" dirty="0" err="1">
                  <a:solidFill>
                    <a:srgbClr val="FFFFFF"/>
                  </a:solidFill>
                  <a:latin typeface="Open Sans 1"/>
                  <a:ea typeface="Open Sans 1"/>
                  <a:cs typeface="Open Sans 1"/>
                  <a:sym typeface="Open Sans 1"/>
                </a:rPr>
                <a:t>asignado</a:t>
              </a:r>
              <a:r>
                <a:rPr lang="en-US" sz="1797" dirty="0">
                  <a:solidFill>
                    <a:srgbClr val="FFFFFF"/>
                  </a:solidFill>
                  <a:latin typeface="Open Sans 1"/>
                  <a:ea typeface="Open Sans 1"/>
                  <a:cs typeface="Open Sans 1"/>
                  <a:sym typeface="Open Sans 1"/>
                </a:rPr>
                <a:t>. </a:t>
              </a:r>
            </a:p>
          </p:txBody>
        </p:sp>
      </p:grpSp>
      <p:grpSp>
        <p:nvGrpSpPr>
          <p:cNvPr id="23" name="Group 23"/>
          <p:cNvGrpSpPr/>
          <p:nvPr/>
        </p:nvGrpSpPr>
        <p:grpSpPr>
          <a:xfrm>
            <a:off x="13196739" y="5569381"/>
            <a:ext cx="4319599" cy="3194596"/>
            <a:chOff x="0" y="0"/>
            <a:chExt cx="5759465" cy="3999531"/>
          </a:xfrm>
        </p:grpSpPr>
        <p:sp>
          <p:nvSpPr>
            <p:cNvPr id="24" name="AutoShape 24"/>
            <p:cNvSpPr/>
            <p:nvPr/>
          </p:nvSpPr>
          <p:spPr>
            <a:xfrm>
              <a:off x="0" y="0"/>
              <a:ext cx="5759465" cy="3999531"/>
            </a:xfrm>
            <a:prstGeom prst="roundRect">
              <a:avLst/>
            </a:prstGeom>
            <a:solidFill>
              <a:srgbClr val="AD003E"/>
            </a:solidFill>
          </p:spPr>
        </p:sp>
        <p:sp>
          <p:nvSpPr>
            <p:cNvPr id="25" name="TextBox 25"/>
            <p:cNvSpPr txBox="1"/>
            <p:nvPr/>
          </p:nvSpPr>
          <p:spPr>
            <a:xfrm>
              <a:off x="358107" y="281435"/>
              <a:ext cx="5058640" cy="3144979"/>
            </a:xfrm>
            <a:prstGeom prst="roundRect">
              <a:avLst/>
            </a:prstGeom>
          </p:spPr>
          <p:txBody>
            <a:bodyPr wrap="square" lIns="0" tIns="0" rIns="0" bIns="0" rtlCol="0" anchor="t">
              <a:spAutoFit/>
            </a:bodyPr>
            <a:lstStyle/>
            <a:p>
              <a:pPr algn="ctr">
                <a:lnSpc>
                  <a:spcPts val="2157"/>
                </a:lnSpc>
              </a:pPr>
              <a:r>
                <a:rPr lang="en-US" sz="1797" b="1" dirty="0" err="1">
                  <a:solidFill>
                    <a:srgbClr val="FFFFFF"/>
                  </a:solidFill>
                  <a:latin typeface="Open Sans 1 Bold"/>
                  <a:ea typeface="Open Sans 1 Bold"/>
                  <a:cs typeface="Open Sans 1 Bold"/>
                  <a:sym typeface="Open Sans 1 Bold"/>
                </a:rPr>
                <a:t>Orientación</a:t>
              </a:r>
              <a:r>
                <a:rPr lang="en-US" sz="1797" b="1" dirty="0">
                  <a:solidFill>
                    <a:srgbClr val="FFFFFF"/>
                  </a:solidFill>
                  <a:latin typeface="Open Sans 1 Bold"/>
                  <a:ea typeface="Open Sans 1 Bold"/>
                  <a:cs typeface="Open Sans 1 Bold"/>
                  <a:sym typeface="Open Sans 1 Bold"/>
                </a:rPr>
                <a:t> sexual: </a:t>
              </a:r>
              <a:r>
                <a:rPr lang="en-US" sz="1797" dirty="0">
                  <a:solidFill>
                    <a:srgbClr val="FFFFFF"/>
                  </a:solidFill>
                  <a:latin typeface="Open Sans 1"/>
                  <a:ea typeface="Open Sans 1"/>
                  <a:cs typeface="Open Sans 1"/>
                  <a:sym typeface="Open Sans 1"/>
                </a:rPr>
                <a:t>La </a:t>
              </a:r>
              <a:r>
                <a:rPr lang="en-US" sz="1797" dirty="0" err="1">
                  <a:solidFill>
                    <a:srgbClr val="FFFFFF"/>
                  </a:solidFill>
                  <a:latin typeface="Open Sans 1"/>
                  <a:ea typeface="Open Sans 1"/>
                  <a:cs typeface="Open Sans 1"/>
                  <a:sym typeface="Open Sans 1"/>
                </a:rPr>
                <a:t>capacidad</a:t>
              </a:r>
              <a:r>
                <a:rPr lang="en-US" sz="1797" dirty="0">
                  <a:solidFill>
                    <a:srgbClr val="FFFFFF"/>
                  </a:solidFill>
                  <a:latin typeface="Open Sans 1"/>
                  <a:ea typeface="Open Sans 1"/>
                  <a:cs typeface="Open Sans 1"/>
                  <a:sym typeface="Open Sans 1"/>
                </a:rPr>
                <a:t> de </a:t>
              </a:r>
              <a:r>
                <a:rPr lang="en-US" sz="1797" dirty="0" err="1">
                  <a:solidFill>
                    <a:srgbClr val="FFFFFF"/>
                  </a:solidFill>
                  <a:latin typeface="Open Sans 1"/>
                  <a:ea typeface="Open Sans 1"/>
                  <a:cs typeface="Open Sans 1"/>
                  <a:sym typeface="Open Sans 1"/>
                </a:rPr>
                <a:t>cada</a:t>
              </a:r>
              <a:r>
                <a:rPr lang="en-US" sz="1797" dirty="0">
                  <a:solidFill>
                    <a:srgbClr val="FFFFFF"/>
                  </a:solidFill>
                  <a:latin typeface="Open Sans 1"/>
                  <a:ea typeface="Open Sans 1"/>
                  <a:cs typeface="Open Sans 1"/>
                  <a:sym typeface="Open Sans 1"/>
                </a:rPr>
                <a:t> persona de </a:t>
              </a:r>
              <a:r>
                <a:rPr lang="en-US" sz="1797" dirty="0" err="1">
                  <a:solidFill>
                    <a:srgbClr val="FFFFFF"/>
                  </a:solidFill>
                  <a:latin typeface="Open Sans 1"/>
                  <a:ea typeface="Open Sans 1"/>
                  <a:cs typeface="Open Sans 1"/>
                  <a:sym typeface="Open Sans 1"/>
                </a:rPr>
                <a:t>sentir</a:t>
              </a:r>
              <a:r>
                <a:rPr lang="en-US" sz="1797" dirty="0">
                  <a:solidFill>
                    <a:srgbClr val="FFFFFF"/>
                  </a:solidFill>
                  <a:latin typeface="Open Sans 1"/>
                  <a:ea typeface="Open Sans 1"/>
                  <a:cs typeface="Open Sans 1"/>
                  <a:sym typeface="Open Sans 1"/>
                </a:rPr>
                <a:t> </a:t>
              </a:r>
              <a:r>
                <a:rPr lang="en-US" sz="1797" dirty="0" err="1">
                  <a:solidFill>
                    <a:srgbClr val="FFFFFF"/>
                  </a:solidFill>
                  <a:latin typeface="Open Sans 1"/>
                  <a:ea typeface="Open Sans 1"/>
                  <a:cs typeface="Open Sans 1"/>
                  <a:sym typeface="Open Sans 1"/>
                </a:rPr>
                <a:t>una</a:t>
              </a:r>
              <a:r>
                <a:rPr lang="en-US" sz="1797" dirty="0">
                  <a:solidFill>
                    <a:srgbClr val="FFFFFF"/>
                  </a:solidFill>
                  <a:latin typeface="Open Sans 1"/>
                  <a:ea typeface="Open Sans 1"/>
                  <a:cs typeface="Open Sans 1"/>
                  <a:sym typeface="Open Sans 1"/>
                </a:rPr>
                <a:t> profunda </a:t>
              </a:r>
              <a:r>
                <a:rPr lang="en-US" sz="1797" dirty="0" err="1">
                  <a:solidFill>
                    <a:srgbClr val="FFFFFF"/>
                  </a:solidFill>
                  <a:latin typeface="Open Sans 1"/>
                  <a:ea typeface="Open Sans 1"/>
                  <a:cs typeface="Open Sans 1"/>
                  <a:sym typeface="Open Sans 1"/>
                </a:rPr>
                <a:t>atracción</a:t>
              </a:r>
              <a:r>
                <a:rPr lang="en-US" sz="1797" dirty="0">
                  <a:solidFill>
                    <a:srgbClr val="FFFFFF"/>
                  </a:solidFill>
                  <a:latin typeface="Open Sans 1"/>
                  <a:ea typeface="Open Sans 1"/>
                  <a:cs typeface="Open Sans 1"/>
                  <a:sym typeface="Open Sans 1"/>
                </a:rPr>
                <a:t> </a:t>
              </a:r>
              <a:r>
                <a:rPr lang="en-US" sz="1797" dirty="0" err="1">
                  <a:solidFill>
                    <a:srgbClr val="FFFFFF"/>
                  </a:solidFill>
                  <a:latin typeface="Open Sans 1"/>
                  <a:ea typeface="Open Sans 1"/>
                  <a:cs typeface="Open Sans 1"/>
                  <a:sym typeface="Open Sans 1"/>
                </a:rPr>
                <a:t>emocional</a:t>
              </a:r>
              <a:r>
                <a:rPr lang="en-US" sz="1797" dirty="0">
                  <a:solidFill>
                    <a:srgbClr val="FFFFFF"/>
                  </a:solidFill>
                  <a:latin typeface="Open Sans 1"/>
                  <a:ea typeface="Open Sans 1"/>
                  <a:cs typeface="Open Sans 1"/>
                  <a:sym typeface="Open Sans 1"/>
                </a:rPr>
                <a:t>, </a:t>
              </a:r>
              <a:r>
                <a:rPr lang="en-US" sz="1797" dirty="0" err="1">
                  <a:solidFill>
                    <a:srgbClr val="FFFFFF"/>
                  </a:solidFill>
                  <a:latin typeface="Open Sans 1"/>
                  <a:ea typeface="Open Sans 1"/>
                  <a:cs typeface="Open Sans 1"/>
                  <a:sym typeface="Open Sans 1"/>
                </a:rPr>
                <a:t>afectiva</a:t>
              </a:r>
              <a:r>
                <a:rPr lang="en-US" sz="1797" dirty="0">
                  <a:solidFill>
                    <a:srgbClr val="FFFFFF"/>
                  </a:solidFill>
                  <a:latin typeface="Open Sans 1"/>
                  <a:ea typeface="Open Sans 1"/>
                  <a:cs typeface="Open Sans 1"/>
                  <a:sym typeface="Open Sans 1"/>
                </a:rPr>
                <a:t> y sexual </a:t>
              </a:r>
              <a:r>
                <a:rPr lang="en-US" sz="1797" dirty="0" err="1">
                  <a:solidFill>
                    <a:srgbClr val="FFFFFF"/>
                  </a:solidFill>
                  <a:latin typeface="Open Sans 1"/>
                  <a:ea typeface="Open Sans 1"/>
                  <a:cs typeface="Open Sans 1"/>
                  <a:sym typeface="Open Sans 1"/>
                </a:rPr>
                <a:t>por</a:t>
              </a:r>
              <a:r>
                <a:rPr lang="en-US" sz="1797" dirty="0">
                  <a:solidFill>
                    <a:srgbClr val="FFFFFF"/>
                  </a:solidFill>
                  <a:latin typeface="Open Sans 1"/>
                  <a:ea typeface="Open Sans 1"/>
                  <a:cs typeface="Open Sans 1"/>
                  <a:sym typeface="Open Sans 1"/>
                </a:rPr>
                <a:t> personas de un </a:t>
              </a:r>
              <a:r>
                <a:rPr lang="en-US" sz="1797" dirty="0" err="1">
                  <a:solidFill>
                    <a:srgbClr val="FFFFFF"/>
                  </a:solidFill>
                  <a:latin typeface="Open Sans 1"/>
                  <a:ea typeface="Open Sans 1"/>
                  <a:cs typeface="Open Sans 1"/>
                  <a:sym typeface="Open Sans 1"/>
                </a:rPr>
                <a:t>género</a:t>
              </a:r>
              <a:r>
                <a:rPr lang="en-US" sz="1797" dirty="0">
                  <a:solidFill>
                    <a:srgbClr val="FFFFFF"/>
                  </a:solidFill>
                  <a:latin typeface="Open Sans 1"/>
                  <a:ea typeface="Open Sans 1"/>
                  <a:cs typeface="Open Sans 1"/>
                  <a:sym typeface="Open Sans 1"/>
                </a:rPr>
                <a:t> </a:t>
              </a:r>
              <a:r>
                <a:rPr lang="en-US" sz="1797" dirty="0" err="1">
                  <a:solidFill>
                    <a:srgbClr val="FFFFFF"/>
                  </a:solidFill>
                  <a:latin typeface="Open Sans 1"/>
                  <a:ea typeface="Open Sans 1"/>
                  <a:cs typeface="Open Sans 1"/>
                  <a:sym typeface="Open Sans 1"/>
                </a:rPr>
                <a:t>igual</a:t>
              </a:r>
              <a:r>
                <a:rPr lang="en-US" sz="1797" dirty="0">
                  <a:solidFill>
                    <a:srgbClr val="FFFFFF"/>
                  </a:solidFill>
                  <a:latin typeface="Open Sans 1"/>
                  <a:ea typeface="Open Sans 1"/>
                  <a:cs typeface="Open Sans 1"/>
                  <a:sym typeface="Open Sans 1"/>
                </a:rPr>
                <a:t>, </a:t>
              </a:r>
              <a:r>
                <a:rPr lang="en-US" sz="1797" dirty="0" err="1">
                  <a:solidFill>
                    <a:srgbClr val="FFFFFF"/>
                  </a:solidFill>
                  <a:latin typeface="Open Sans 1"/>
                  <a:ea typeface="Open Sans 1"/>
                  <a:cs typeface="Open Sans 1"/>
                  <a:sym typeface="Open Sans 1"/>
                </a:rPr>
                <a:t>diferente</a:t>
              </a:r>
              <a:r>
                <a:rPr lang="en-US" sz="1797" dirty="0">
                  <a:solidFill>
                    <a:srgbClr val="FFFFFF"/>
                  </a:solidFill>
                  <a:latin typeface="Open Sans 1"/>
                  <a:ea typeface="Open Sans 1"/>
                  <a:cs typeface="Open Sans 1"/>
                  <a:sym typeface="Open Sans 1"/>
                </a:rPr>
                <a:t> al </a:t>
              </a:r>
              <a:r>
                <a:rPr lang="en-US" sz="1797" dirty="0" err="1">
                  <a:solidFill>
                    <a:srgbClr val="FFFFFF"/>
                  </a:solidFill>
                  <a:latin typeface="Open Sans 1"/>
                  <a:ea typeface="Open Sans 1"/>
                  <a:cs typeface="Open Sans 1"/>
                  <a:sym typeface="Open Sans 1"/>
                </a:rPr>
                <a:t>suyo</a:t>
              </a:r>
              <a:r>
                <a:rPr lang="en-US" sz="1797" dirty="0">
                  <a:solidFill>
                    <a:srgbClr val="FFFFFF"/>
                  </a:solidFill>
                  <a:latin typeface="Open Sans 1"/>
                  <a:ea typeface="Open Sans 1"/>
                  <a:cs typeface="Open Sans 1"/>
                  <a:sym typeface="Open Sans 1"/>
                </a:rPr>
                <a:t> o de </a:t>
              </a:r>
              <a:r>
                <a:rPr lang="en-US" sz="1797" dirty="0" err="1">
                  <a:solidFill>
                    <a:srgbClr val="FFFFFF"/>
                  </a:solidFill>
                  <a:latin typeface="Open Sans 1"/>
                  <a:ea typeface="Open Sans 1"/>
                  <a:cs typeface="Open Sans 1"/>
                  <a:sym typeface="Open Sans 1"/>
                </a:rPr>
                <a:t>más</a:t>
              </a:r>
              <a:r>
                <a:rPr lang="en-US" sz="1797" dirty="0">
                  <a:solidFill>
                    <a:srgbClr val="FFFFFF"/>
                  </a:solidFill>
                  <a:latin typeface="Open Sans 1"/>
                  <a:ea typeface="Open Sans 1"/>
                  <a:cs typeface="Open Sans 1"/>
                  <a:sym typeface="Open Sans 1"/>
                </a:rPr>
                <a:t> de un </a:t>
              </a:r>
              <a:r>
                <a:rPr lang="en-US" sz="1797" dirty="0" err="1">
                  <a:solidFill>
                    <a:srgbClr val="FFFFFF"/>
                  </a:solidFill>
                  <a:latin typeface="Open Sans 1"/>
                  <a:ea typeface="Open Sans 1"/>
                  <a:cs typeface="Open Sans 1"/>
                  <a:sym typeface="Open Sans 1"/>
                </a:rPr>
                <a:t>género</a:t>
              </a:r>
              <a:r>
                <a:rPr lang="en-US" sz="1797" dirty="0">
                  <a:solidFill>
                    <a:srgbClr val="FFFFFF"/>
                  </a:solidFill>
                  <a:latin typeface="Open Sans 1"/>
                  <a:ea typeface="Open Sans 1"/>
                  <a:cs typeface="Open Sans 1"/>
                  <a:sym typeface="Open Sans 1"/>
                </a:rPr>
                <a:t>. (Homosexual, gay, </a:t>
              </a:r>
              <a:r>
                <a:rPr lang="en-US" sz="1797" dirty="0" err="1">
                  <a:solidFill>
                    <a:srgbClr val="FFFFFF"/>
                  </a:solidFill>
                  <a:latin typeface="Open Sans 1"/>
                  <a:ea typeface="Open Sans 1"/>
                  <a:cs typeface="Open Sans 1"/>
                  <a:sym typeface="Open Sans 1"/>
                </a:rPr>
                <a:t>lesbiana</a:t>
              </a:r>
              <a:r>
                <a:rPr lang="en-US" sz="1797" dirty="0">
                  <a:solidFill>
                    <a:srgbClr val="FFFFFF"/>
                  </a:solidFill>
                  <a:latin typeface="Open Sans 1"/>
                  <a:ea typeface="Open Sans 1"/>
                  <a:cs typeface="Open Sans 1"/>
                  <a:sym typeface="Open Sans 1"/>
                </a:rPr>
                <a:t>, pansexual, asexual, etc.)</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5902624" cy="10287000"/>
          </a:xfrm>
          <a:custGeom>
            <a:avLst/>
            <a:gdLst/>
            <a:ahLst/>
            <a:cxnLst/>
            <a:rect l="l" t="t" r="r" b="b"/>
            <a:pathLst>
              <a:path w="5902624" h="10287000">
                <a:moveTo>
                  <a:pt x="0" y="0"/>
                </a:moveTo>
                <a:lnTo>
                  <a:pt x="5902624" y="0"/>
                </a:lnTo>
                <a:lnTo>
                  <a:pt x="5902624" y="10287000"/>
                </a:lnTo>
                <a:lnTo>
                  <a:pt x="0" y="10287000"/>
                </a:lnTo>
                <a:lnTo>
                  <a:pt x="0" y="0"/>
                </a:lnTo>
                <a:close/>
              </a:path>
            </a:pathLst>
          </a:custGeom>
          <a:blipFill>
            <a:blip r:embed="rId3"/>
            <a:stretch>
              <a:fillRect l="-8165" r="-8165"/>
            </a:stretch>
          </a:blipFill>
        </p:spPr>
      </p:sp>
      <p:sp>
        <p:nvSpPr>
          <p:cNvPr id="3" name="TextBox 3"/>
          <p:cNvSpPr txBox="1"/>
          <p:nvPr/>
        </p:nvSpPr>
        <p:spPr>
          <a:xfrm>
            <a:off x="6571841" y="619125"/>
            <a:ext cx="10687459" cy="2163446"/>
          </a:xfrm>
          <a:prstGeom prst="rect">
            <a:avLst/>
          </a:prstGeom>
        </p:spPr>
        <p:txBody>
          <a:bodyPr lIns="0" tIns="0" rIns="0" bIns="0" rtlCol="0" anchor="t">
            <a:spAutoFit/>
          </a:bodyPr>
          <a:lstStyle/>
          <a:p>
            <a:pPr marL="0" lvl="0" indent="0" algn="ctr">
              <a:lnSpc>
                <a:spcPts val="5719"/>
              </a:lnSpc>
            </a:pPr>
            <a:r>
              <a:rPr lang="en-US" sz="4399" b="1" spc="439">
                <a:solidFill>
                  <a:srgbClr val="191919"/>
                </a:solidFill>
                <a:latin typeface="Open Sans 1 Bold"/>
                <a:ea typeface="Open Sans 1 Bold"/>
                <a:cs typeface="Open Sans 1 Bold"/>
                <a:sym typeface="Open Sans 1 Bold"/>
              </a:rPr>
              <a:t>¿Qué herramientas se pueden usar para hablar con hijos e hijas de temas complejos?</a:t>
            </a:r>
          </a:p>
        </p:txBody>
      </p:sp>
      <p:sp>
        <p:nvSpPr>
          <p:cNvPr id="4" name="TextBox 4"/>
          <p:cNvSpPr txBox="1"/>
          <p:nvPr/>
        </p:nvSpPr>
        <p:spPr>
          <a:xfrm>
            <a:off x="7466600" y="4469263"/>
            <a:ext cx="9792700" cy="4267200"/>
          </a:xfrm>
          <a:prstGeom prst="rect">
            <a:avLst/>
          </a:prstGeom>
        </p:spPr>
        <p:txBody>
          <a:bodyPr lIns="0" tIns="0" rIns="0" bIns="0" rtlCol="0" anchor="t">
            <a:spAutoFit/>
          </a:bodyPr>
          <a:lstStyle/>
          <a:p>
            <a:pPr marL="0" lvl="0" indent="0" algn="just">
              <a:lnSpc>
                <a:spcPts val="4853"/>
              </a:lnSpc>
            </a:pPr>
            <a:r>
              <a:rPr lang="en-US" sz="4044" spc="-80">
                <a:solidFill>
                  <a:srgbClr val="191919"/>
                </a:solidFill>
                <a:latin typeface="Open Sans 1"/>
                <a:ea typeface="Open Sans 1"/>
                <a:cs typeface="Open Sans 1"/>
                <a:sym typeface="Open Sans 1"/>
              </a:rPr>
              <a:t>Una de las formas de fortalecer los vínculos con hijos e hijas es a través de fomentar la empatía.</a:t>
            </a:r>
          </a:p>
          <a:p>
            <a:pPr algn="just">
              <a:lnSpc>
                <a:spcPts val="4853"/>
              </a:lnSpc>
            </a:pPr>
            <a:r>
              <a:rPr lang="en-US" sz="4044" spc="-80">
                <a:solidFill>
                  <a:srgbClr val="191919"/>
                </a:solidFill>
                <a:latin typeface="Open Sans 1"/>
                <a:ea typeface="Open Sans 1"/>
                <a:cs typeface="Open Sans 1"/>
                <a:sym typeface="Open Sans 1"/>
              </a:rPr>
              <a:t>Un enfoque con estas características que además busca fortalecer la confianza a la hora de acompañar el desarrollo de hijos e hijas es </a:t>
            </a:r>
            <a:r>
              <a:rPr lang="en-US" sz="4044" b="1" spc="-80">
                <a:solidFill>
                  <a:srgbClr val="2F5B44"/>
                </a:solidFill>
                <a:latin typeface="Open Sans 1 Bold"/>
                <a:ea typeface="Open Sans 1 Bold"/>
                <a:cs typeface="Open Sans 1 Bold"/>
                <a:sym typeface="Open Sans 1 Bold"/>
              </a:rPr>
              <a:t>la comunicación no violenta.</a:t>
            </a:r>
            <a:r>
              <a:rPr lang="en-US" sz="4044" spc="-80">
                <a:solidFill>
                  <a:srgbClr val="191919"/>
                </a:solidFill>
                <a:latin typeface="Open Sans 1"/>
                <a:ea typeface="Open Sans 1"/>
                <a:cs typeface="Open Sans 1"/>
                <a:sym typeface="Open Sans 1"/>
              </a:rPr>
              <a:t> </a:t>
            </a:r>
          </a:p>
        </p:txBody>
      </p:sp>
      <p:sp>
        <p:nvSpPr>
          <p:cNvPr id="5" name="TextBox 5"/>
          <p:cNvSpPr txBox="1"/>
          <p:nvPr/>
        </p:nvSpPr>
        <p:spPr>
          <a:xfrm>
            <a:off x="6571841" y="3250063"/>
            <a:ext cx="10687459" cy="1219200"/>
          </a:xfrm>
          <a:prstGeom prst="rect">
            <a:avLst/>
          </a:prstGeom>
        </p:spPr>
        <p:txBody>
          <a:bodyPr lIns="0" tIns="0" rIns="0" bIns="0" rtlCol="0" anchor="t">
            <a:spAutoFit/>
          </a:bodyPr>
          <a:lstStyle/>
          <a:p>
            <a:pPr marL="0" lvl="0" indent="0" algn="just">
              <a:lnSpc>
                <a:spcPts val="4853"/>
              </a:lnSpc>
            </a:pPr>
            <a:r>
              <a:rPr lang="en-US" sz="4044" spc="-80">
                <a:solidFill>
                  <a:srgbClr val="191919"/>
                </a:solidFill>
                <a:latin typeface="Open Sans 1"/>
                <a:ea typeface="Open Sans 1"/>
                <a:cs typeface="Open Sans 1"/>
                <a:sym typeface="Open Sans 1"/>
              </a:rPr>
              <a:t>Estrategias de comunicación: </a:t>
            </a:r>
          </a:p>
          <a:p>
            <a:pPr algn="just">
              <a:lnSpc>
                <a:spcPts val="4853"/>
              </a:lnSpc>
            </a:pPr>
            <a:r>
              <a:rPr lang="en-US" sz="4044" spc="-80">
                <a:solidFill>
                  <a:srgbClr val="191919"/>
                </a:solidFill>
                <a:latin typeface="Open Sans 1"/>
                <a:ea typeface="Open Sans 1"/>
                <a:cs typeface="Open Sans 1"/>
                <a:sym typeface="Open Sans 1"/>
              </a:rPr>
              <a:t> </a:t>
            </a:r>
          </a:p>
        </p:txBody>
      </p:sp>
      <p:sp>
        <p:nvSpPr>
          <p:cNvPr id="6" name="Freeform 6"/>
          <p:cNvSpPr/>
          <p:nvPr/>
        </p:nvSpPr>
        <p:spPr>
          <a:xfrm>
            <a:off x="6746428" y="4469263"/>
            <a:ext cx="576956" cy="547387"/>
          </a:xfrm>
          <a:custGeom>
            <a:avLst/>
            <a:gdLst/>
            <a:ahLst/>
            <a:cxnLst/>
            <a:rect l="l" t="t" r="r" b="b"/>
            <a:pathLst>
              <a:path w="576956" h="547387">
                <a:moveTo>
                  <a:pt x="0" y="0"/>
                </a:moveTo>
                <a:lnTo>
                  <a:pt x="576956" y="0"/>
                </a:lnTo>
                <a:lnTo>
                  <a:pt x="576956" y="547387"/>
                </a:lnTo>
                <a:lnTo>
                  <a:pt x="0" y="5473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746428" y="6329169"/>
            <a:ext cx="576956" cy="547387"/>
          </a:xfrm>
          <a:custGeom>
            <a:avLst/>
            <a:gdLst/>
            <a:ahLst/>
            <a:cxnLst/>
            <a:rect l="l" t="t" r="r" b="b"/>
            <a:pathLst>
              <a:path w="576956" h="547387">
                <a:moveTo>
                  <a:pt x="0" y="0"/>
                </a:moveTo>
                <a:lnTo>
                  <a:pt x="576956" y="0"/>
                </a:lnTo>
                <a:lnTo>
                  <a:pt x="576956" y="547387"/>
                </a:lnTo>
                <a:lnTo>
                  <a:pt x="0" y="5473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1124" y="5697392"/>
            <a:ext cx="3809843" cy="3560908"/>
            <a:chOff x="0" y="0"/>
            <a:chExt cx="8498082" cy="7942818"/>
          </a:xfrm>
        </p:grpSpPr>
        <p:sp>
          <p:nvSpPr>
            <p:cNvPr id="3" name="Freeform 3"/>
            <p:cNvSpPr/>
            <p:nvPr/>
          </p:nvSpPr>
          <p:spPr>
            <a:xfrm>
              <a:off x="0" y="0"/>
              <a:ext cx="8498082" cy="7942818"/>
            </a:xfrm>
            <a:custGeom>
              <a:avLst/>
              <a:gdLst/>
              <a:ahLst/>
              <a:cxnLst/>
              <a:rect l="l" t="t" r="r" b="b"/>
              <a:pathLst>
                <a:path w="8498082" h="7942818">
                  <a:moveTo>
                    <a:pt x="0" y="0"/>
                  </a:moveTo>
                  <a:lnTo>
                    <a:pt x="0" y="7942818"/>
                  </a:lnTo>
                  <a:lnTo>
                    <a:pt x="8498082" y="7942818"/>
                  </a:lnTo>
                  <a:lnTo>
                    <a:pt x="8498082" y="0"/>
                  </a:lnTo>
                  <a:lnTo>
                    <a:pt x="0" y="0"/>
                  </a:lnTo>
                  <a:close/>
                  <a:moveTo>
                    <a:pt x="8437122" y="7881858"/>
                  </a:moveTo>
                  <a:lnTo>
                    <a:pt x="59690" y="7881858"/>
                  </a:lnTo>
                  <a:lnTo>
                    <a:pt x="59690" y="59690"/>
                  </a:lnTo>
                  <a:lnTo>
                    <a:pt x="8437122" y="59690"/>
                  </a:lnTo>
                  <a:lnTo>
                    <a:pt x="8437122" y="7881858"/>
                  </a:lnTo>
                  <a:close/>
                </a:path>
              </a:pathLst>
            </a:custGeom>
            <a:solidFill>
              <a:srgbClr val="2F5B44"/>
            </a:solidFill>
          </p:spPr>
        </p:sp>
      </p:grpSp>
      <p:grpSp>
        <p:nvGrpSpPr>
          <p:cNvPr id="4" name="Group 4"/>
          <p:cNvGrpSpPr/>
          <p:nvPr/>
        </p:nvGrpSpPr>
        <p:grpSpPr>
          <a:xfrm>
            <a:off x="5229382" y="5697392"/>
            <a:ext cx="3809843" cy="3560908"/>
            <a:chOff x="0" y="0"/>
            <a:chExt cx="8498082" cy="7942818"/>
          </a:xfrm>
        </p:grpSpPr>
        <p:sp>
          <p:nvSpPr>
            <p:cNvPr id="5" name="Freeform 5"/>
            <p:cNvSpPr/>
            <p:nvPr/>
          </p:nvSpPr>
          <p:spPr>
            <a:xfrm>
              <a:off x="0" y="0"/>
              <a:ext cx="8498082" cy="7942818"/>
            </a:xfrm>
            <a:custGeom>
              <a:avLst/>
              <a:gdLst/>
              <a:ahLst/>
              <a:cxnLst/>
              <a:rect l="l" t="t" r="r" b="b"/>
              <a:pathLst>
                <a:path w="8498082" h="7942818">
                  <a:moveTo>
                    <a:pt x="0" y="0"/>
                  </a:moveTo>
                  <a:lnTo>
                    <a:pt x="0" y="7942818"/>
                  </a:lnTo>
                  <a:lnTo>
                    <a:pt x="8498082" y="7942818"/>
                  </a:lnTo>
                  <a:lnTo>
                    <a:pt x="8498082" y="0"/>
                  </a:lnTo>
                  <a:lnTo>
                    <a:pt x="0" y="0"/>
                  </a:lnTo>
                  <a:close/>
                  <a:moveTo>
                    <a:pt x="8437122" y="7881858"/>
                  </a:moveTo>
                  <a:lnTo>
                    <a:pt x="59690" y="7881858"/>
                  </a:lnTo>
                  <a:lnTo>
                    <a:pt x="59690" y="59690"/>
                  </a:lnTo>
                  <a:lnTo>
                    <a:pt x="8437122" y="59690"/>
                  </a:lnTo>
                  <a:lnTo>
                    <a:pt x="8437122" y="7881858"/>
                  </a:lnTo>
                  <a:close/>
                </a:path>
              </a:pathLst>
            </a:custGeom>
            <a:solidFill>
              <a:srgbClr val="2F5B44"/>
            </a:solidFill>
          </p:spPr>
        </p:sp>
      </p:grpSp>
      <p:grpSp>
        <p:nvGrpSpPr>
          <p:cNvPr id="6" name="Group 6"/>
          <p:cNvGrpSpPr/>
          <p:nvPr/>
        </p:nvGrpSpPr>
        <p:grpSpPr>
          <a:xfrm>
            <a:off x="9247640" y="5697392"/>
            <a:ext cx="3809843" cy="3560908"/>
            <a:chOff x="0" y="0"/>
            <a:chExt cx="8498082" cy="7942818"/>
          </a:xfrm>
        </p:grpSpPr>
        <p:sp>
          <p:nvSpPr>
            <p:cNvPr id="7" name="Freeform 7"/>
            <p:cNvSpPr/>
            <p:nvPr/>
          </p:nvSpPr>
          <p:spPr>
            <a:xfrm>
              <a:off x="0" y="0"/>
              <a:ext cx="8498082" cy="7942818"/>
            </a:xfrm>
            <a:custGeom>
              <a:avLst/>
              <a:gdLst/>
              <a:ahLst/>
              <a:cxnLst/>
              <a:rect l="l" t="t" r="r" b="b"/>
              <a:pathLst>
                <a:path w="8498082" h="7942818">
                  <a:moveTo>
                    <a:pt x="0" y="0"/>
                  </a:moveTo>
                  <a:lnTo>
                    <a:pt x="0" y="7942818"/>
                  </a:lnTo>
                  <a:lnTo>
                    <a:pt x="8498082" y="7942818"/>
                  </a:lnTo>
                  <a:lnTo>
                    <a:pt x="8498082" y="0"/>
                  </a:lnTo>
                  <a:lnTo>
                    <a:pt x="0" y="0"/>
                  </a:lnTo>
                  <a:close/>
                  <a:moveTo>
                    <a:pt x="8437122" y="7881858"/>
                  </a:moveTo>
                  <a:lnTo>
                    <a:pt x="59690" y="7881858"/>
                  </a:lnTo>
                  <a:lnTo>
                    <a:pt x="59690" y="59690"/>
                  </a:lnTo>
                  <a:lnTo>
                    <a:pt x="8437122" y="59690"/>
                  </a:lnTo>
                  <a:lnTo>
                    <a:pt x="8437122" y="7881858"/>
                  </a:lnTo>
                  <a:close/>
                </a:path>
              </a:pathLst>
            </a:custGeom>
            <a:solidFill>
              <a:srgbClr val="2F5B44"/>
            </a:solidFill>
          </p:spPr>
        </p:sp>
      </p:grpSp>
      <p:grpSp>
        <p:nvGrpSpPr>
          <p:cNvPr id="8" name="Group 8"/>
          <p:cNvGrpSpPr/>
          <p:nvPr/>
        </p:nvGrpSpPr>
        <p:grpSpPr>
          <a:xfrm>
            <a:off x="13267033" y="5697392"/>
            <a:ext cx="3809843" cy="3560185"/>
            <a:chOff x="0" y="0"/>
            <a:chExt cx="8498082" cy="7941205"/>
          </a:xfrm>
        </p:grpSpPr>
        <p:sp>
          <p:nvSpPr>
            <p:cNvPr id="9" name="Freeform 9"/>
            <p:cNvSpPr/>
            <p:nvPr/>
          </p:nvSpPr>
          <p:spPr>
            <a:xfrm>
              <a:off x="0" y="0"/>
              <a:ext cx="8498082" cy="7941204"/>
            </a:xfrm>
            <a:custGeom>
              <a:avLst/>
              <a:gdLst/>
              <a:ahLst/>
              <a:cxnLst/>
              <a:rect l="l" t="t" r="r" b="b"/>
              <a:pathLst>
                <a:path w="8498082" h="7941204">
                  <a:moveTo>
                    <a:pt x="0" y="0"/>
                  </a:moveTo>
                  <a:lnTo>
                    <a:pt x="0" y="7941204"/>
                  </a:lnTo>
                  <a:lnTo>
                    <a:pt x="8498082" y="7941204"/>
                  </a:lnTo>
                  <a:lnTo>
                    <a:pt x="8498082" y="0"/>
                  </a:lnTo>
                  <a:lnTo>
                    <a:pt x="0" y="0"/>
                  </a:lnTo>
                  <a:close/>
                  <a:moveTo>
                    <a:pt x="8437122" y="7880245"/>
                  </a:moveTo>
                  <a:lnTo>
                    <a:pt x="59690" y="7880245"/>
                  </a:lnTo>
                  <a:lnTo>
                    <a:pt x="59690" y="59690"/>
                  </a:lnTo>
                  <a:lnTo>
                    <a:pt x="8437122" y="59690"/>
                  </a:lnTo>
                  <a:lnTo>
                    <a:pt x="8437122" y="7880245"/>
                  </a:lnTo>
                  <a:close/>
                </a:path>
              </a:pathLst>
            </a:custGeom>
            <a:solidFill>
              <a:srgbClr val="2F5B44"/>
            </a:solidFill>
          </p:spPr>
        </p:sp>
      </p:grpSp>
      <p:grpSp>
        <p:nvGrpSpPr>
          <p:cNvPr id="10" name="Group 10"/>
          <p:cNvGrpSpPr/>
          <p:nvPr/>
        </p:nvGrpSpPr>
        <p:grpSpPr>
          <a:xfrm>
            <a:off x="1195281" y="3528181"/>
            <a:ext cx="3809843" cy="1880507"/>
            <a:chOff x="0" y="0"/>
            <a:chExt cx="8498082" cy="4194584"/>
          </a:xfrm>
        </p:grpSpPr>
        <p:sp>
          <p:nvSpPr>
            <p:cNvPr id="11" name="Freeform 11"/>
            <p:cNvSpPr/>
            <p:nvPr/>
          </p:nvSpPr>
          <p:spPr>
            <a:xfrm>
              <a:off x="0" y="0"/>
              <a:ext cx="8498082" cy="4194584"/>
            </a:xfrm>
            <a:custGeom>
              <a:avLst/>
              <a:gdLst/>
              <a:ahLst/>
              <a:cxnLst/>
              <a:rect l="l" t="t" r="r" b="b"/>
              <a:pathLst>
                <a:path w="8498082" h="4194584">
                  <a:moveTo>
                    <a:pt x="0" y="0"/>
                  </a:moveTo>
                  <a:lnTo>
                    <a:pt x="0" y="4194584"/>
                  </a:lnTo>
                  <a:lnTo>
                    <a:pt x="8498082" y="4194584"/>
                  </a:lnTo>
                  <a:lnTo>
                    <a:pt x="8498082" y="0"/>
                  </a:lnTo>
                  <a:lnTo>
                    <a:pt x="0" y="0"/>
                  </a:lnTo>
                  <a:close/>
                  <a:moveTo>
                    <a:pt x="8437122" y="4133624"/>
                  </a:moveTo>
                  <a:lnTo>
                    <a:pt x="59690" y="4133624"/>
                  </a:lnTo>
                  <a:lnTo>
                    <a:pt x="59690" y="59690"/>
                  </a:lnTo>
                  <a:lnTo>
                    <a:pt x="8437122" y="59690"/>
                  </a:lnTo>
                  <a:lnTo>
                    <a:pt x="8437122" y="4133624"/>
                  </a:lnTo>
                  <a:close/>
                </a:path>
              </a:pathLst>
            </a:custGeom>
            <a:solidFill>
              <a:srgbClr val="2F5B44"/>
            </a:solidFill>
          </p:spPr>
        </p:sp>
      </p:grpSp>
      <p:grpSp>
        <p:nvGrpSpPr>
          <p:cNvPr id="12" name="Group 12"/>
          <p:cNvGrpSpPr/>
          <p:nvPr/>
        </p:nvGrpSpPr>
        <p:grpSpPr>
          <a:xfrm>
            <a:off x="5245224" y="3528181"/>
            <a:ext cx="3809843" cy="1880506"/>
            <a:chOff x="0" y="0"/>
            <a:chExt cx="8498082" cy="4194581"/>
          </a:xfrm>
        </p:grpSpPr>
        <p:sp>
          <p:nvSpPr>
            <p:cNvPr id="13" name="Freeform 13"/>
            <p:cNvSpPr/>
            <p:nvPr/>
          </p:nvSpPr>
          <p:spPr>
            <a:xfrm>
              <a:off x="0" y="0"/>
              <a:ext cx="8498082" cy="4194582"/>
            </a:xfrm>
            <a:custGeom>
              <a:avLst/>
              <a:gdLst/>
              <a:ahLst/>
              <a:cxnLst/>
              <a:rect l="l" t="t" r="r" b="b"/>
              <a:pathLst>
                <a:path w="8498082" h="4194582">
                  <a:moveTo>
                    <a:pt x="0" y="0"/>
                  </a:moveTo>
                  <a:lnTo>
                    <a:pt x="0" y="4194582"/>
                  </a:lnTo>
                  <a:lnTo>
                    <a:pt x="8498082" y="4194582"/>
                  </a:lnTo>
                  <a:lnTo>
                    <a:pt x="8498082" y="0"/>
                  </a:lnTo>
                  <a:lnTo>
                    <a:pt x="0" y="0"/>
                  </a:lnTo>
                  <a:close/>
                  <a:moveTo>
                    <a:pt x="8437122" y="4133621"/>
                  </a:moveTo>
                  <a:lnTo>
                    <a:pt x="59690" y="4133621"/>
                  </a:lnTo>
                  <a:lnTo>
                    <a:pt x="59690" y="59690"/>
                  </a:lnTo>
                  <a:lnTo>
                    <a:pt x="8437122" y="59690"/>
                  </a:lnTo>
                  <a:lnTo>
                    <a:pt x="8437122" y="4133621"/>
                  </a:lnTo>
                  <a:close/>
                </a:path>
              </a:pathLst>
            </a:custGeom>
            <a:solidFill>
              <a:srgbClr val="2F5B44"/>
            </a:solidFill>
          </p:spPr>
        </p:sp>
      </p:grpSp>
      <p:grpSp>
        <p:nvGrpSpPr>
          <p:cNvPr id="14" name="Group 14"/>
          <p:cNvGrpSpPr/>
          <p:nvPr/>
        </p:nvGrpSpPr>
        <p:grpSpPr>
          <a:xfrm>
            <a:off x="9261958" y="3528181"/>
            <a:ext cx="3809843" cy="1880507"/>
            <a:chOff x="0" y="0"/>
            <a:chExt cx="8498082" cy="4194584"/>
          </a:xfrm>
        </p:grpSpPr>
        <p:sp>
          <p:nvSpPr>
            <p:cNvPr id="15" name="Freeform 15"/>
            <p:cNvSpPr/>
            <p:nvPr/>
          </p:nvSpPr>
          <p:spPr>
            <a:xfrm>
              <a:off x="0" y="0"/>
              <a:ext cx="8498082" cy="4194584"/>
            </a:xfrm>
            <a:custGeom>
              <a:avLst/>
              <a:gdLst/>
              <a:ahLst/>
              <a:cxnLst/>
              <a:rect l="l" t="t" r="r" b="b"/>
              <a:pathLst>
                <a:path w="8498082" h="4194584">
                  <a:moveTo>
                    <a:pt x="0" y="0"/>
                  </a:moveTo>
                  <a:lnTo>
                    <a:pt x="0" y="4194584"/>
                  </a:lnTo>
                  <a:lnTo>
                    <a:pt x="8498082" y="4194584"/>
                  </a:lnTo>
                  <a:lnTo>
                    <a:pt x="8498082" y="0"/>
                  </a:lnTo>
                  <a:lnTo>
                    <a:pt x="0" y="0"/>
                  </a:lnTo>
                  <a:close/>
                  <a:moveTo>
                    <a:pt x="8437122" y="4133624"/>
                  </a:moveTo>
                  <a:lnTo>
                    <a:pt x="59690" y="4133624"/>
                  </a:lnTo>
                  <a:lnTo>
                    <a:pt x="59690" y="59690"/>
                  </a:lnTo>
                  <a:lnTo>
                    <a:pt x="8437122" y="59690"/>
                  </a:lnTo>
                  <a:lnTo>
                    <a:pt x="8437122" y="4133624"/>
                  </a:lnTo>
                  <a:close/>
                </a:path>
              </a:pathLst>
            </a:custGeom>
            <a:solidFill>
              <a:srgbClr val="2F5B44"/>
            </a:solidFill>
          </p:spPr>
        </p:sp>
      </p:grpSp>
      <p:grpSp>
        <p:nvGrpSpPr>
          <p:cNvPr id="16" name="Group 16"/>
          <p:cNvGrpSpPr/>
          <p:nvPr/>
        </p:nvGrpSpPr>
        <p:grpSpPr>
          <a:xfrm>
            <a:off x="13282876" y="3528181"/>
            <a:ext cx="3809843" cy="1880507"/>
            <a:chOff x="0" y="0"/>
            <a:chExt cx="8498082" cy="4194584"/>
          </a:xfrm>
        </p:grpSpPr>
        <p:sp>
          <p:nvSpPr>
            <p:cNvPr id="17" name="Freeform 17"/>
            <p:cNvSpPr/>
            <p:nvPr/>
          </p:nvSpPr>
          <p:spPr>
            <a:xfrm>
              <a:off x="0" y="0"/>
              <a:ext cx="8498082" cy="4194584"/>
            </a:xfrm>
            <a:custGeom>
              <a:avLst/>
              <a:gdLst/>
              <a:ahLst/>
              <a:cxnLst/>
              <a:rect l="l" t="t" r="r" b="b"/>
              <a:pathLst>
                <a:path w="8498082" h="4194584">
                  <a:moveTo>
                    <a:pt x="0" y="0"/>
                  </a:moveTo>
                  <a:lnTo>
                    <a:pt x="0" y="4194584"/>
                  </a:lnTo>
                  <a:lnTo>
                    <a:pt x="8498082" y="4194584"/>
                  </a:lnTo>
                  <a:lnTo>
                    <a:pt x="8498082" y="0"/>
                  </a:lnTo>
                  <a:lnTo>
                    <a:pt x="0" y="0"/>
                  </a:lnTo>
                  <a:close/>
                  <a:moveTo>
                    <a:pt x="8437122" y="4133624"/>
                  </a:moveTo>
                  <a:lnTo>
                    <a:pt x="59690" y="4133624"/>
                  </a:lnTo>
                  <a:lnTo>
                    <a:pt x="59690" y="59690"/>
                  </a:lnTo>
                  <a:lnTo>
                    <a:pt x="8437122" y="59690"/>
                  </a:lnTo>
                  <a:lnTo>
                    <a:pt x="8437122" y="4133624"/>
                  </a:lnTo>
                  <a:close/>
                </a:path>
              </a:pathLst>
            </a:custGeom>
            <a:solidFill>
              <a:srgbClr val="2F5B44"/>
            </a:solidFill>
          </p:spPr>
        </p:sp>
      </p:grpSp>
      <p:grpSp>
        <p:nvGrpSpPr>
          <p:cNvPr id="18" name="Group 18"/>
          <p:cNvGrpSpPr/>
          <p:nvPr/>
        </p:nvGrpSpPr>
        <p:grpSpPr>
          <a:xfrm>
            <a:off x="2124189" y="2552167"/>
            <a:ext cx="1952027" cy="1952027"/>
            <a:chOff x="0" y="0"/>
            <a:chExt cx="2602703" cy="2602703"/>
          </a:xfrm>
        </p:grpSpPr>
        <p:sp>
          <p:nvSpPr>
            <p:cNvPr id="19" name="Freeform 19"/>
            <p:cNvSpPr/>
            <p:nvPr/>
          </p:nvSpPr>
          <p:spPr>
            <a:xfrm>
              <a:off x="0" y="0"/>
              <a:ext cx="2602703" cy="2602703"/>
            </a:xfrm>
            <a:custGeom>
              <a:avLst/>
              <a:gdLst/>
              <a:ahLst/>
              <a:cxnLst/>
              <a:rect l="l" t="t" r="r" b="b"/>
              <a:pathLst>
                <a:path w="2602703" h="2602703">
                  <a:moveTo>
                    <a:pt x="0" y="0"/>
                  </a:moveTo>
                  <a:lnTo>
                    <a:pt x="2602703" y="0"/>
                  </a:lnTo>
                  <a:lnTo>
                    <a:pt x="2602703" y="2602703"/>
                  </a:lnTo>
                  <a:lnTo>
                    <a:pt x="0" y="26027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20"/>
            <p:cNvSpPr/>
            <p:nvPr/>
          </p:nvSpPr>
          <p:spPr>
            <a:xfrm>
              <a:off x="138038" y="138038"/>
              <a:ext cx="2326627" cy="2326627"/>
            </a:xfrm>
            <a:custGeom>
              <a:avLst/>
              <a:gdLst/>
              <a:ahLst/>
              <a:cxnLst/>
              <a:rect l="l" t="t" r="r" b="b"/>
              <a:pathLst>
                <a:path w="2326627" h="2326627">
                  <a:moveTo>
                    <a:pt x="0" y="0"/>
                  </a:moveTo>
                  <a:lnTo>
                    <a:pt x="2326627" y="0"/>
                  </a:lnTo>
                  <a:lnTo>
                    <a:pt x="2326627" y="2326627"/>
                  </a:lnTo>
                  <a:lnTo>
                    <a:pt x="0" y="23266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grpSp>
        <p:nvGrpSpPr>
          <p:cNvPr id="21" name="Group 21"/>
          <p:cNvGrpSpPr/>
          <p:nvPr/>
        </p:nvGrpSpPr>
        <p:grpSpPr>
          <a:xfrm>
            <a:off x="6174132" y="2552167"/>
            <a:ext cx="1952027" cy="1952027"/>
            <a:chOff x="0" y="0"/>
            <a:chExt cx="2602703" cy="2602703"/>
          </a:xfrm>
        </p:grpSpPr>
        <p:sp>
          <p:nvSpPr>
            <p:cNvPr id="22" name="Freeform 22"/>
            <p:cNvSpPr/>
            <p:nvPr/>
          </p:nvSpPr>
          <p:spPr>
            <a:xfrm>
              <a:off x="0" y="0"/>
              <a:ext cx="2602703" cy="2602703"/>
            </a:xfrm>
            <a:custGeom>
              <a:avLst/>
              <a:gdLst/>
              <a:ahLst/>
              <a:cxnLst/>
              <a:rect l="l" t="t" r="r" b="b"/>
              <a:pathLst>
                <a:path w="2602703" h="2602703">
                  <a:moveTo>
                    <a:pt x="0" y="0"/>
                  </a:moveTo>
                  <a:lnTo>
                    <a:pt x="2602703" y="0"/>
                  </a:lnTo>
                  <a:lnTo>
                    <a:pt x="2602703" y="2602703"/>
                  </a:lnTo>
                  <a:lnTo>
                    <a:pt x="0" y="26027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23"/>
            <p:cNvSpPr/>
            <p:nvPr/>
          </p:nvSpPr>
          <p:spPr>
            <a:xfrm>
              <a:off x="138038" y="138038"/>
              <a:ext cx="2326627" cy="2326627"/>
            </a:xfrm>
            <a:custGeom>
              <a:avLst/>
              <a:gdLst/>
              <a:ahLst/>
              <a:cxnLst/>
              <a:rect l="l" t="t" r="r" b="b"/>
              <a:pathLst>
                <a:path w="2326627" h="2326627">
                  <a:moveTo>
                    <a:pt x="0" y="0"/>
                  </a:moveTo>
                  <a:lnTo>
                    <a:pt x="2326627" y="0"/>
                  </a:lnTo>
                  <a:lnTo>
                    <a:pt x="2326627" y="2326627"/>
                  </a:lnTo>
                  <a:lnTo>
                    <a:pt x="0" y="23266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grpSp>
        <p:nvGrpSpPr>
          <p:cNvPr id="24" name="Group 24"/>
          <p:cNvGrpSpPr/>
          <p:nvPr/>
        </p:nvGrpSpPr>
        <p:grpSpPr>
          <a:xfrm>
            <a:off x="10175023" y="2516407"/>
            <a:ext cx="1952027" cy="1952027"/>
            <a:chOff x="0" y="0"/>
            <a:chExt cx="2602703" cy="2602703"/>
          </a:xfrm>
        </p:grpSpPr>
        <p:sp>
          <p:nvSpPr>
            <p:cNvPr id="25" name="Freeform 25"/>
            <p:cNvSpPr/>
            <p:nvPr/>
          </p:nvSpPr>
          <p:spPr>
            <a:xfrm>
              <a:off x="0" y="0"/>
              <a:ext cx="2602703" cy="2602703"/>
            </a:xfrm>
            <a:custGeom>
              <a:avLst/>
              <a:gdLst/>
              <a:ahLst/>
              <a:cxnLst/>
              <a:rect l="l" t="t" r="r" b="b"/>
              <a:pathLst>
                <a:path w="2602703" h="2602703">
                  <a:moveTo>
                    <a:pt x="0" y="0"/>
                  </a:moveTo>
                  <a:lnTo>
                    <a:pt x="2602703" y="0"/>
                  </a:lnTo>
                  <a:lnTo>
                    <a:pt x="2602703" y="2602703"/>
                  </a:lnTo>
                  <a:lnTo>
                    <a:pt x="0" y="26027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6"/>
            <p:cNvSpPr/>
            <p:nvPr/>
          </p:nvSpPr>
          <p:spPr>
            <a:xfrm>
              <a:off x="138038" y="138038"/>
              <a:ext cx="2326627" cy="2326627"/>
            </a:xfrm>
            <a:custGeom>
              <a:avLst/>
              <a:gdLst/>
              <a:ahLst/>
              <a:cxnLst/>
              <a:rect l="l" t="t" r="r" b="b"/>
              <a:pathLst>
                <a:path w="2326627" h="2326627">
                  <a:moveTo>
                    <a:pt x="0" y="0"/>
                  </a:moveTo>
                  <a:lnTo>
                    <a:pt x="2326627" y="0"/>
                  </a:lnTo>
                  <a:lnTo>
                    <a:pt x="2326627" y="2326627"/>
                  </a:lnTo>
                  <a:lnTo>
                    <a:pt x="0" y="23266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grpSp>
        <p:nvGrpSpPr>
          <p:cNvPr id="27" name="Group 27"/>
          <p:cNvGrpSpPr/>
          <p:nvPr/>
        </p:nvGrpSpPr>
        <p:grpSpPr>
          <a:xfrm>
            <a:off x="14211784" y="2552167"/>
            <a:ext cx="1952027" cy="1952027"/>
            <a:chOff x="0" y="0"/>
            <a:chExt cx="2602703" cy="2602703"/>
          </a:xfrm>
        </p:grpSpPr>
        <p:sp>
          <p:nvSpPr>
            <p:cNvPr id="28" name="Freeform 28"/>
            <p:cNvSpPr/>
            <p:nvPr/>
          </p:nvSpPr>
          <p:spPr>
            <a:xfrm>
              <a:off x="0" y="0"/>
              <a:ext cx="2602703" cy="2602703"/>
            </a:xfrm>
            <a:custGeom>
              <a:avLst/>
              <a:gdLst/>
              <a:ahLst/>
              <a:cxnLst/>
              <a:rect l="l" t="t" r="r" b="b"/>
              <a:pathLst>
                <a:path w="2602703" h="2602703">
                  <a:moveTo>
                    <a:pt x="0" y="0"/>
                  </a:moveTo>
                  <a:lnTo>
                    <a:pt x="2602703" y="0"/>
                  </a:lnTo>
                  <a:lnTo>
                    <a:pt x="2602703" y="2602703"/>
                  </a:lnTo>
                  <a:lnTo>
                    <a:pt x="0" y="26027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9" name="Freeform 29"/>
            <p:cNvSpPr/>
            <p:nvPr/>
          </p:nvSpPr>
          <p:spPr>
            <a:xfrm>
              <a:off x="138038" y="138038"/>
              <a:ext cx="2326627" cy="2326627"/>
            </a:xfrm>
            <a:custGeom>
              <a:avLst/>
              <a:gdLst/>
              <a:ahLst/>
              <a:cxnLst/>
              <a:rect l="l" t="t" r="r" b="b"/>
              <a:pathLst>
                <a:path w="2326627" h="2326627">
                  <a:moveTo>
                    <a:pt x="0" y="0"/>
                  </a:moveTo>
                  <a:lnTo>
                    <a:pt x="2326627" y="0"/>
                  </a:lnTo>
                  <a:lnTo>
                    <a:pt x="2326627" y="2326627"/>
                  </a:lnTo>
                  <a:lnTo>
                    <a:pt x="0" y="23266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30" name="Freeform 30"/>
          <p:cNvSpPr/>
          <p:nvPr/>
        </p:nvSpPr>
        <p:spPr>
          <a:xfrm>
            <a:off x="2290898" y="2925824"/>
            <a:ext cx="1650294" cy="1204714"/>
          </a:xfrm>
          <a:custGeom>
            <a:avLst/>
            <a:gdLst/>
            <a:ahLst/>
            <a:cxnLst/>
            <a:rect l="l" t="t" r="r" b="b"/>
            <a:pathLst>
              <a:path w="1650294" h="1204714">
                <a:moveTo>
                  <a:pt x="0" y="0"/>
                </a:moveTo>
                <a:lnTo>
                  <a:pt x="1650294" y="0"/>
                </a:lnTo>
                <a:lnTo>
                  <a:pt x="1650294" y="1204714"/>
                </a:lnTo>
                <a:lnTo>
                  <a:pt x="0" y="12047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1" name="Freeform 31"/>
          <p:cNvSpPr/>
          <p:nvPr/>
        </p:nvSpPr>
        <p:spPr>
          <a:xfrm>
            <a:off x="6351701" y="2925824"/>
            <a:ext cx="1596889" cy="1345379"/>
          </a:xfrm>
          <a:custGeom>
            <a:avLst/>
            <a:gdLst/>
            <a:ahLst/>
            <a:cxnLst/>
            <a:rect l="l" t="t" r="r" b="b"/>
            <a:pathLst>
              <a:path w="1596889" h="1345379">
                <a:moveTo>
                  <a:pt x="0" y="0"/>
                </a:moveTo>
                <a:lnTo>
                  <a:pt x="1596889" y="0"/>
                </a:lnTo>
                <a:lnTo>
                  <a:pt x="1596889" y="1345379"/>
                </a:lnTo>
                <a:lnTo>
                  <a:pt x="0" y="13453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2" name="Freeform 32"/>
          <p:cNvSpPr/>
          <p:nvPr/>
        </p:nvSpPr>
        <p:spPr>
          <a:xfrm>
            <a:off x="10359992" y="2725855"/>
            <a:ext cx="1580918" cy="1545347"/>
          </a:xfrm>
          <a:custGeom>
            <a:avLst/>
            <a:gdLst/>
            <a:ahLst/>
            <a:cxnLst/>
            <a:rect l="l" t="t" r="r" b="b"/>
            <a:pathLst>
              <a:path w="1580918" h="1545347">
                <a:moveTo>
                  <a:pt x="0" y="0"/>
                </a:moveTo>
                <a:lnTo>
                  <a:pt x="1580918" y="0"/>
                </a:lnTo>
                <a:lnTo>
                  <a:pt x="1580918" y="1545348"/>
                </a:lnTo>
                <a:lnTo>
                  <a:pt x="0" y="15453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3" name="Freeform 33"/>
          <p:cNvSpPr/>
          <p:nvPr/>
        </p:nvSpPr>
        <p:spPr>
          <a:xfrm>
            <a:off x="14376726" y="2795144"/>
            <a:ext cx="1529099" cy="1406771"/>
          </a:xfrm>
          <a:custGeom>
            <a:avLst/>
            <a:gdLst/>
            <a:ahLst/>
            <a:cxnLst/>
            <a:rect l="l" t="t" r="r" b="b"/>
            <a:pathLst>
              <a:path w="1529099" h="1406771">
                <a:moveTo>
                  <a:pt x="0" y="0"/>
                </a:moveTo>
                <a:lnTo>
                  <a:pt x="1529099" y="0"/>
                </a:lnTo>
                <a:lnTo>
                  <a:pt x="1529099" y="1406771"/>
                </a:lnTo>
                <a:lnTo>
                  <a:pt x="0" y="140677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4" name="TextBox 34"/>
          <p:cNvSpPr txBox="1"/>
          <p:nvPr/>
        </p:nvSpPr>
        <p:spPr>
          <a:xfrm>
            <a:off x="1410600" y="4582173"/>
            <a:ext cx="3442574" cy="529589"/>
          </a:xfrm>
          <a:prstGeom prst="rect">
            <a:avLst/>
          </a:prstGeom>
        </p:spPr>
        <p:txBody>
          <a:bodyPr lIns="0" tIns="0" rIns="0" bIns="0" rtlCol="0" anchor="t">
            <a:spAutoFit/>
          </a:bodyPr>
          <a:lstStyle/>
          <a:p>
            <a:pPr algn="ctr">
              <a:lnSpc>
                <a:spcPts val="4290"/>
              </a:lnSpc>
            </a:pPr>
            <a:r>
              <a:rPr lang="en-US" sz="3300">
                <a:solidFill>
                  <a:srgbClr val="191919"/>
                </a:solidFill>
                <a:latin typeface="Open Sans 1"/>
                <a:ea typeface="Open Sans 1"/>
                <a:cs typeface="Open Sans 1"/>
                <a:sym typeface="Open Sans 1"/>
              </a:rPr>
              <a:t>Observación</a:t>
            </a:r>
          </a:p>
        </p:txBody>
      </p:sp>
      <p:sp>
        <p:nvSpPr>
          <p:cNvPr id="35" name="TextBox 35"/>
          <p:cNvSpPr txBox="1"/>
          <p:nvPr/>
        </p:nvSpPr>
        <p:spPr>
          <a:xfrm>
            <a:off x="5428859" y="4582173"/>
            <a:ext cx="3442574" cy="529590"/>
          </a:xfrm>
          <a:prstGeom prst="rect">
            <a:avLst/>
          </a:prstGeom>
        </p:spPr>
        <p:txBody>
          <a:bodyPr lIns="0" tIns="0" rIns="0" bIns="0" rtlCol="0" anchor="t">
            <a:spAutoFit/>
          </a:bodyPr>
          <a:lstStyle/>
          <a:p>
            <a:pPr algn="ctr">
              <a:lnSpc>
                <a:spcPts val="4290"/>
              </a:lnSpc>
            </a:pPr>
            <a:r>
              <a:rPr lang="en-US" sz="3300">
                <a:solidFill>
                  <a:srgbClr val="191919"/>
                </a:solidFill>
                <a:latin typeface="Open Sans 1"/>
                <a:ea typeface="Open Sans 1"/>
                <a:cs typeface="Open Sans 1"/>
                <a:sym typeface="Open Sans 1"/>
              </a:rPr>
              <a:t>Sentimientos</a:t>
            </a:r>
          </a:p>
        </p:txBody>
      </p:sp>
      <p:sp>
        <p:nvSpPr>
          <p:cNvPr id="36" name="TextBox 36"/>
          <p:cNvSpPr txBox="1"/>
          <p:nvPr/>
        </p:nvSpPr>
        <p:spPr>
          <a:xfrm>
            <a:off x="9445592" y="4582172"/>
            <a:ext cx="3442574" cy="529590"/>
          </a:xfrm>
          <a:prstGeom prst="rect">
            <a:avLst/>
          </a:prstGeom>
        </p:spPr>
        <p:txBody>
          <a:bodyPr lIns="0" tIns="0" rIns="0" bIns="0" rtlCol="0" anchor="t">
            <a:spAutoFit/>
          </a:bodyPr>
          <a:lstStyle/>
          <a:p>
            <a:pPr algn="ctr">
              <a:lnSpc>
                <a:spcPts val="4290"/>
              </a:lnSpc>
            </a:pPr>
            <a:r>
              <a:rPr lang="en-US" sz="3300">
                <a:solidFill>
                  <a:srgbClr val="191919"/>
                </a:solidFill>
                <a:latin typeface="Open Sans 1"/>
                <a:ea typeface="Open Sans 1"/>
                <a:cs typeface="Open Sans 1"/>
                <a:sym typeface="Open Sans 1"/>
              </a:rPr>
              <a:t>Necesidades</a:t>
            </a:r>
          </a:p>
        </p:txBody>
      </p:sp>
      <p:sp>
        <p:nvSpPr>
          <p:cNvPr id="37" name="TextBox 37"/>
          <p:cNvSpPr txBox="1"/>
          <p:nvPr/>
        </p:nvSpPr>
        <p:spPr>
          <a:xfrm>
            <a:off x="13466510" y="4582172"/>
            <a:ext cx="3442574" cy="529590"/>
          </a:xfrm>
          <a:prstGeom prst="rect">
            <a:avLst/>
          </a:prstGeom>
        </p:spPr>
        <p:txBody>
          <a:bodyPr lIns="0" tIns="0" rIns="0" bIns="0" rtlCol="0" anchor="t">
            <a:spAutoFit/>
          </a:bodyPr>
          <a:lstStyle/>
          <a:p>
            <a:pPr algn="ctr">
              <a:lnSpc>
                <a:spcPts val="4290"/>
              </a:lnSpc>
            </a:pPr>
            <a:r>
              <a:rPr lang="en-US" sz="3300">
                <a:solidFill>
                  <a:srgbClr val="191919"/>
                </a:solidFill>
                <a:latin typeface="Open Sans 1"/>
                <a:ea typeface="Open Sans 1"/>
                <a:cs typeface="Open Sans 1"/>
                <a:sym typeface="Open Sans 1"/>
              </a:rPr>
              <a:t>Petición</a:t>
            </a:r>
          </a:p>
        </p:txBody>
      </p:sp>
      <p:sp>
        <p:nvSpPr>
          <p:cNvPr id="38" name="TextBox 38"/>
          <p:cNvSpPr txBox="1"/>
          <p:nvPr/>
        </p:nvSpPr>
        <p:spPr>
          <a:xfrm>
            <a:off x="2483834" y="572488"/>
            <a:ext cx="13320332" cy="1695450"/>
          </a:xfrm>
          <a:prstGeom prst="rect">
            <a:avLst/>
          </a:prstGeom>
        </p:spPr>
        <p:txBody>
          <a:bodyPr lIns="0" tIns="0" rIns="0" bIns="0" rtlCol="0" anchor="t">
            <a:spAutoFit/>
          </a:bodyPr>
          <a:lstStyle/>
          <a:p>
            <a:pPr algn="ctr">
              <a:lnSpc>
                <a:spcPts val="6690"/>
              </a:lnSpc>
            </a:pPr>
            <a:r>
              <a:rPr lang="en-US" sz="5575" b="1">
                <a:solidFill>
                  <a:srgbClr val="191919"/>
                </a:solidFill>
                <a:latin typeface="Open Sans 1 Bold"/>
                <a:ea typeface="Open Sans 1 Bold"/>
                <a:cs typeface="Open Sans 1 Bold"/>
                <a:sym typeface="Open Sans 1 Bold"/>
              </a:rPr>
              <a:t>Los 4 pasos de la comunicación NO violenta</a:t>
            </a:r>
          </a:p>
        </p:txBody>
      </p:sp>
      <p:sp>
        <p:nvSpPr>
          <p:cNvPr id="39" name="TextBox 39"/>
          <p:cNvSpPr txBox="1"/>
          <p:nvPr/>
        </p:nvSpPr>
        <p:spPr>
          <a:xfrm>
            <a:off x="1342560" y="5857108"/>
            <a:ext cx="3546970" cy="3246012"/>
          </a:xfrm>
          <a:prstGeom prst="rect">
            <a:avLst/>
          </a:prstGeom>
        </p:spPr>
        <p:txBody>
          <a:bodyPr lIns="0" tIns="0" rIns="0" bIns="0" rtlCol="0" anchor="t">
            <a:spAutoFit/>
          </a:bodyPr>
          <a:lstStyle/>
          <a:p>
            <a:pPr algn="ctr">
              <a:lnSpc>
                <a:spcPts val="2864"/>
              </a:lnSpc>
            </a:pPr>
            <a:r>
              <a:rPr lang="en-US" sz="2203" b="1">
                <a:solidFill>
                  <a:srgbClr val="191919"/>
                </a:solidFill>
                <a:latin typeface="Open Sans 1 Bold"/>
                <a:ea typeface="Open Sans 1 Bold"/>
                <a:cs typeface="Open Sans 1 Bold"/>
                <a:sym typeface="Open Sans 1 Bold"/>
              </a:rPr>
              <a:t>Describe</a:t>
            </a:r>
            <a:r>
              <a:rPr lang="en-US" sz="2203">
                <a:solidFill>
                  <a:srgbClr val="191919"/>
                </a:solidFill>
                <a:latin typeface="Open Sans 1"/>
                <a:ea typeface="Open Sans 1"/>
                <a:cs typeface="Open Sans 1"/>
                <a:sym typeface="Open Sans 1"/>
              </a:rPr>
              <a:t> la situación objetivamente, sin juicio ni evaluación. </a:t>
            </a:r>
            <a:r>
              <a:rPr lang="en-US" sz="2203" b="1">
                <a:solidFill>
                  <a:srgbClr val="191919"/>
                </a:solidFill>
                <a:latin typeface="Open Sans 1 Bold"/>
                <a:ea typeface="Open Sans 1 Bold"/>
                <a:cs typeface="Open Sans 1 Bold"/>
                <a:sym typeface="Open Sans 1 Bold"/>
              </a:rPr>
              <a:t>Selecciona</a:t>
            </a:r>
            <a:r>
              <a:rPr lang="en-US" sz="2203">
                <a:solidFill>
                  <a:srgbClr val="191919"/>
                </a:solidFill>
                <a:latin typeface="Open Sans 1"/>
                <a:ea typeface="Open Sans 1"/>
                <a:cs typeface="Open Sans 1"/>
                <a:sym typeface="Open Sans 1"/>
              </a:rPr>
              <a:t> hechos concretos y específicos que todos puedan observar y acordar. </a:t>
            </a:r>
            <a:r>
              <a:rPr lang="en-US" sz="2203" b="1">
                <a:solidFill>
                  <a:srgbClr val="191919"/>
                </a:solidFill>
                <a:latin typeface="Open Sans 1 Bold"/>
                <a:ea typeface="Open Sans 1 Bold"/>
                <a:cs typeface="Open Sans 1 Bold"/>
                <a:sym typeface="Open Sans 1 Bold"/>
              </a:rPr>
              <a:t>Evita interpretaciones</a:t>
            </a:r>
            <a:r>
              <a:rPr lang="en-US" sz="2203">
                <a:solidFill>
                  <a:srgbClr val="191919"/>
                </a:solidFill>
                <a:latin typeface="Open Sans 1"/>
                <a:ea typeface="Open Sans 1"/>
                <a:cs typeface="Open Sans 1"/>
                <a:sym typeface="Open Sans 1"/>
              </a:rPr>
              <a:t> o evaluaciones personales.</a:t>
            </a:r>
          </a:p>
        </p:txBody>
      </p:sp>
      <p:sp>
        <p:nvSpPr>
          <p:cNvPr id="40" name="TextBox 40"/>
          <p:cNvSpPr txBox="1"/>
          <p:nvPr/>
        </p:nvSpPr>
        <p:spPr>
          <a:xfrm>
            <a:off x="5360818" y="5855807"/>
            <a:ext cx="3546970" cy="3248614"/>
          </a:xfrm>
          <a:prstGeom prst="rect">
            <a:avLst/>
          </a:prstGeom>
        </p:spPr>
        <p:txBody>
          <a:bodyPr lIns="0" tIns="0" rIns="0" bIns="0" rtlCol="0" anchor="t">
            <a:spAutoFit/>
          </a:bodyPr>
          <a:lstStyle/>
          <a:p>
            <a:pPr algn="ctr">
              <a:lnSpc>
                <a:spcPts val="2864"/>
              </a:lnSpc>
            </a:pPr>
            <a:r>
              <a:rPr lang="en-US" sz="2203" b="1">
                <a:solidFill>
                  <a:srgbClr val="191919"/>
                </a:solidFill>
                <a:latin typeface="Open Sans 1 Bold"/>
                <a:ea typeface="Open Sans 1 Bold"/>
                <a:cs typeface="Open Sans 1 Bold"/>
                <a:sym typeface="Open Sans 1 Bold"/>
              </a:rPr>
              <a:t>Expresa </a:t>
            </a:r>
            <a:r>
              <a:rPr lang="en-US" sz="2203">
                <a:solidFill>
                  <a:srgbClr val="191919"/>
                </a:solidFill>
                <a:latin typeface="Open Sans 1"/>
                <a:ea typeface="Open Sans 1"/>
                <a:cs typeface="Open Sans 1"/>
                <a:sym typeface="Open Sans 1"/>
              </a:rPr>
              <a:t>tus emociones relacionadas con la situación. </a:t>
            </a:r>
            <a:r>
              <a:rPr lang="en-US" sz="2203" b="1">
                <a:solidFill>
                  <a:srgbClr val="191919"/>
                </a:solidFill>
                <a:latin typeface="Open Sans 1 Bold"/>
                <a:ea typeface="Open Sans 1 Bold"/>
                <a:cs typeface="Open Sans 1 Bold"/>
                <a:sym typeface="Open Sans 1 Bold"/>
              </a:rPr>
              <a:t>Identifica</a:t>
            </a:r>
            <a:r>
              <a:rPr lang="en-US" sz="2203">
                <a:solidFill>
                  <a:srgbClr val="191919"/>
                </a:solidFill>
                <a:latin typeface="Open Sans 1"/>
                <a:ea typeface="Open Sans 1"/>
                <a:cs typeface="Open Sans 1"/>
                <a:sym typeface="Open Sans 1"/>
              </a:rPr>
              <a:t> cómo te sientes en ese momento, Utiliza un </a:t>
            </a:r>
            <a:r>
              <a:rPr lang="en-US" sz="2203" b="1">
                <a:solidFill>
                  <a:srgbClr val="191919"/>
                </a:solidFill>
                <a:latin typeface="Open Sans 1 Bold"/>
                <a:ea typeface="Open Sans 1 Bold"/>
                <a:cs typeface="Open Sans 1 Bold"/>
                <a:sym typeface="Open Sans 1 Bold"/>
              </a:rPr>
              <a:t>lenguaje claro</a:t>
            </a:r>
            <a:r>
              <a:rPr lang="en-US" sz="2203">
                <a:solidFill>
                  <a:srgbClr val="191919"/>
                </a:solidFill>
                <a:latin typeface="Open Sans 1"/>
                <a:ea typeface="Open Sans 1"/>
                <a:cs typeface="Open Sans 1"/>
                <a:sym typeface="Open Sans 1"/>
              </a:rPr>
              <a:t> para describir tus emociones, evitando culpar a los demás.</a:t>
            </a:r>
          </a:p>
        </p:txBody>
      </p:sp>
      <p:sp>
        <p:nvSpPr>
          <p:cNvPr id="41" name="TextBox 41"/>
          <p:cNvSpPr txBox="1"/>
          <p:nvPr/>
        </p:nvSpPr>
        <p:spPr>
          <a:xfrm>
            <a:off x="9377552" y="6386939"/>
            <a:ext cx="3546970" cy="2162764"/>
          </a:xfrm>
          <a:prstGeom prst="rect">
            <a:avLst/>
          </a:prstGeom>
        </p:spPr>
        <p:txBody>
          <a:bodyPr lIns="0" tIns="0" rIns="0" bIns="0" rtlCol="0" anchor="t">
            <a:spAutoFit/>
          </a:bodyPr>
          <a:lstStyle/>
          <a:p>
            <a:pPr algn="ctr">
              <a:lnSpc>
                <a:spcPts val="2864"/>
              </a:lnSpc>
            </a:pPr>
            <a:r>
              <a:rPr lang="en-US" sz="2203" b="1">
                <a:solidFill>
                  <a:srgbClr val="191919"/>
                </a:solidFill>
                <a:latin typeface="Open Sans 1 Bold"/>
                <a:ea typeface="Open Sans 1 Bold"/>
                <a:cs typeface="Open Sans 1 Bold"/>
                <a:sym typeface="Open Sans 1 Bold"/>
              </a:rPr>
              <a:t>Identifica </a:t>
            </a:r>
            <a:r>
              <a:rPr lang="en-US" sz="2203">
                <a:solidFill>
                  <a:srgbClr val="191919"/>
                </a:solidFill>
                <a:latin typeface="Open Sans 1"/>
                <a:ea typeface="Open Sans 1"/>
                <a:cs typeface="Open Sans 1"/>
                <a:sym typeface="Open Sans 1"/>
              </a:rPr>
              <a:t>las necesidades personales y fundamentales que están detrás de tus emociones. </a:t>
            </a:r>
            <a:r>
              <a:rPr lang="en-US" sz="2203" b="1">
                <a:solidFill>
                  <a:srgbClr val="191919"/>
                </a:solidFill>
                <a:latin typeface="Open Sans 1 Bold"/>
                <a:ea typeface="Open Sans 1 Bold"/>
                <a:cs typeface="Open Sans 1 Bold"/>
                <a:sym typeface="Open Sans 1 Bold"/>
              </a:rPr>
              <a:t>Conecta</a:t>
            </a:r>
            <a:r>
              <a:rPr lang="en-US" sz="2203">
                <a:solidFill>
                  <a:srgbClr val="191919"/>
                </a:solidFill>
                <a:latin typeface="Open Sans 1"/>
                <a:ea typeface="Open Sans 1"/>
                <a:cs typeface="Open Sans 1"/>
                <a:sym typeface="Open Sans 1"/>
              </a:rPr>
              <a:t> tus sentimientos con estas necesidades.</a:t>
            </a:r>
          </a:p>
        </p:txBody>
      </p:sp>
      <p:sp>
        <p:nvSpPr>
          <p:cNvPr id="42" name="TextBox 42"/>
          <p:cNvSpPr txBox="1"/>
          <p:nvPr/>
        </p:nvSpPr>
        <p:spPr>
          <a:xfrm>
            <a:off x="13400383" y="5855807"/>
            <a:ext cx="3546970" cy="3248614"/>
          </a:xfrm>
          <a:prstGeom prst="rect">
            <a:avLst/>
          </a:prstGeom>
        </p:spPr>
        <p:txBody>
          <a:bodyPr lIns="0" tIns="0" rIns="0" bIns="0" rtlCol="0" anchor="t">
            <a:spAutoFit/>
          </a:bodyPr>
          <a:lstStyle/>
          <a:p>
            <a:pPr algn="ctr">
              <a:lnSpc>
                <a:spcPts val="2864"/>
              </a:lnSpc>
            </a:pPr>
            <a:r>
              <a:rPr lang="en-US" sz="2203" b="1">
                <a:solidFill>
                  <a:srgbClr val="191919"/>
                </a:solidFill>
                <a:latin typeface="Open Sans 1 Bold"/>
                <a:ea typeface="Open Sans 1 Bold"/>
                <a:cs typeface="Open Sans 1 Bold"/>
                <a:sym typeface="Open Sans 1 Bold"/>
              </a:rPr>
              <a:t>Formula </a:t>
            </a:r>
            <a:r>
              <a:rPr lang="en-US" sz="2203">
                <a:solidFill>
                  <a:srgbClr val="191919"/>
                </a:solidFill>
                <a:latin typeface="Open Sans 1"/>
                <a:ea typeface="Open Sans 1"/>
                <a:cs typeface="Open Sans 1"/>
                <a:sym typeface="Open Sans 1"/>
              </a:rPr>
              <a:t>una solicitud clara y específica que sea concreta, positiva y accionable. Pide </a:t>
            </a:r>
            <a:r>
              <a:rPr lang="en-US" sz="2203" b="1">
                <a:solidFill>
                  <a:srgbClr val="191919"/>
                </a:solidFill>
                <a:latin typeface="Open Sans 1 Bold"/>
                <a:ea typeface="Open Sans 1 Bold"/>
                <a:cs typeface="Open Sans 1 Bold"/>
                <a:sym typeface="Open Sans 1 Bold"/>
              </a:rPr>
              <a:t>lo que necesitas</a:t>
            </a:r>
            <a:r>
              <a:rPr lang="en-US" sz="2203">
                <a:solidFill>
                  <a:srgbClr val="191919"/>
                </a:solidFill>
                <a:latin typeface="Open Sans 1"/>
                <a:ea typeface="Open Sans 1"/>
                <a:cs typeface="Open Sans 1"/>
                <a:sym typeface="Open Sans 1"/>
              </a:rPr>
              <a:t> para enriquecer tu vida o resolver el conflicto. Asegúrate de que tu solicitud sea </a:t>
            </a:r>
            <a:r>
              <a:rPr lang="en-US" sz="2203" b="1">
                <a:solidFill>
                  <a:srgbClr val="191919"/>
                </a:solidFill>
                <a:latin typeface="Open Sans 1 Bold"/>
                <a:ea typeface="Open Sans 1 Bold"/>
                <a:cs typeface="Open Sans 1 Bold"/>
                <a:sym typeface="Open Sans 1 Bold"/>
              </a:rPr>
              <a:t>realista y factible.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2077700" y="0"/>
            <a:ext cx="6210300" cy="10287000"/>
          </a:xfrm>
          <a:prstGeom prst="rect">
            <a:avLst/>
          </a:prstGeom>
          <a:solidFill>
            <a:srgbClr val="EBEBEB"/>
          </a:solidFill>
        </p:spPr>
      </p:sp>
      <p:sp>
        <p:nvSpPr>
          <p:cNvPr id="3" name="Freeform 3"/>
          <p:cNvSpPr/>
          <p:nvPr/>
        </p:nvSpPr>
        <p:spPr>
          <a:xfrm>
            <a:off x="12077700" y="5160987"/>
            <a:ext cx="6210300" cy="5126013"/>
          </a:xfrm>
          <a:custGeom>
            <a:avLst/>
            <a:gdLst/>
            <a:ahLst/>
            <a:cxnLst/>
            <a:rect l="l" t="t" r="r" b="b"/>
            <a:pathLst>
              <a:path w="6210300" h="5126013">
                <a:moveTo>
                  <a:pt x="0" y="0"/>
                </a:moveTo>
                <a:lnTo>
                  <a:pt x="6210300" y="0"/>
                </a:lnTo>
                <a:lnTo>
                  <a:pt x="6210300" y="5126013"/>
                </a:lnTo>
                <a:lnTo>
                  <a:pt x="0" y="5126013"/>
                </a:lnTo>
                <a:lnTo>
                  <a:pt x="0" y="0"/>
                </a:lnTo>
                <a:close/>
              </a:path>
            </a:pathLst>
          </a:custGeom>
          <a:blipFill>
            <a:blip r:embed="rId3"/>
            <a:stretch>
              <a:fillRect l="-11828" r="-11828"/>
            </a:stretch>
          </a:blipFill>
        </p:spPr>
      </p:sp>
      <p:sp>
        <p:nvSpPr>
          <p:cNvPr id="4" name="AutoShape 4"/>
          <p:cNvSpPr/>
          <p:nvPr/>
        </p:nvSpPr>
        <p:spPr>
          <a:xfrm>
            <a:off x="12077700" y="5160987"/>
            <a:ext cx="6210300" cy="5126013"/>
          </a:xfrm>
          <a:prstGeom prst="rect">
            <a:avLst/>
          </a:prstGeom>
          <a:solidFill>
            <a:srgbClr val="2F5B44">
              <a:alpha val="40000"/>
            </a:srgbClr>
          </a:solidFill>
        </p:spPr>
      </p:sp>
      <p:sp>
        <p:nvSpPr>
          <p:cNvPr id="5" name="TextBox 5"/>
          <p:cNvSpPr txBox="1"/>
          <p:nvPr/>
        </p:nvSpPr>
        <p:spPr>
          <a:xfrm>
            <a:off x="1028700" y="3113112"/>
            <a:ext cx="10646570" cy="4095750"/>
          </a:xfrm>
          <a:prstGeom prst="rect">
            <a:avLst/>
          </a:prstGeom>
        </p:spPr>
        <p:txBody>
          <a:bodyPr lIns="0" tIns="0" rIns="0" bIns="0" rtlCol="0" anchor="t">
            <a:spAutoFit/>
          </a:bodyPr>
          <a:lstStyle/>
          <a:p>
            <a:pPr marL="0" lvl="0" indent="0" algn="l">
              <a:lnSpc>
                <a:spcPts val="6480"/>
              </a:lnSpc>
            </a:pPr>
            <a:r>
              <a:rPr lang="en-US" sz="5400" spc="-108">
                <a:solidFill>
                  <a:srgbClr val="191919"/>
                </a:solidFill>
                <a:latin typeface="Open Sans 1"/>
                <a:ea typeface="Open Sans 1"/>
                <a:cs typeface="Open Sans 1"/>
                <a:sym typeface="Open Sans 1"/>
              </a:rPr>
              <a:t>Aprender a </a:t>
            </a:r>
            <a:r>
              <a:rPr lang="en-US" sz="5400" b="1" spc="-108">
                <a:solidFill>
                  <a:srgbClr val="2F5B44"/>
                </a:solidFill>
                <a:latin typeface="Open Sans 1 Bold"/>
                <a:ea typeface="Open Sans 1 Bold"/>
                <a:cs typeface="Open Sans 1 Bold"/>
                <a:sym typeface="Open Sans 1 Bold"/>
              </a:rPr>
              <a:t>escuchar</a:t>
            </a:r>
          </a:p>
          <a:p>
            <a:pPr marL="0" lvl="0" indent="0" algn="l">
              <a:lnSpc>
                <a:spcPts val="6480"/>
              </a:lnSpc>
            </a:pPr>
            <a:r>
              <a:rPr lang="en-US" sz="5400" spc="-108">
                <a:solidFill>
                  <a:srgbClr val="191919"/>
                </a:solidFill>
                <a:latin typeface="Open Sans 1"/>
                <a:ea typeface="Open Sans 1"/>
                <a:cs typeface="Open Sans 1"/>
                <a:sym typeface="Open Sans 1"/>
              </a:rPr>
              <a:t>Aprender a </a:t>
            </a:r>
            <a:r>
              <a:rPr lang="en-US" sz="5400" b="1" spc="-108">
                <a:solidFill>
                  <a:srgbClr val="2F5B44"/>
                </a:solidFill>
                <a:latin typeface="Open Sans 1 Bold"/>
                <a:ea typeface="Open Sans 1 Bold"/>
                <a:cs typeface="Open Sans 1 Bold"/>
                <a:sym typeface="Open Sans 1 Bold"/>
              </a:rPr>
              <a:t>decir</a:t>
            </a:r>
          </a:p>
          <a:p>
            <a:pPr marL="0" lvl="0" indent="0" algn="l">
              <a:lnSpc>
                <a:spcPts val="6480"/>
              </a:lnSpc>
            </a:pPr>
            <a:r>
              <a:rPr lang="en-US" sz="5400" spc="-108">
                <a:solidFill>
                  <a:srgbClr val="191919"/>
                </a:solidFill>
                <a:latin typeface="Open Sans 1"/>
                <a:ea typeface="Open Sans 1"/>
                <a:cs typeface="Open Sans 1"/>
                <a:sym typeface="Open Sans 1"/>
              </a:rPr>
              <a:t>Aprender </a:t>
            </a:r>
            <a:r>
              <a:rPr lang="en-US" sz="5400" b="1" spc="-108">
                <a:solidFill>
                  <a:srgbClr val="2F5B44"/>
                </a:solidFill>
                <a:latin typeface="Open Sans 1 Bold"/>
                <a:ea typeface="Open Sans 1 Bold"/>
                <a:cs typeface="Open Sans 1 Bold"/>
                <a:sym typeface="Open Sans 1 Bold"/>
              </a:rPr>
              <a:t>formas de acompañar</a:t>
            </a:r>
          </a:p>
          <a:p>
            <a:pPr marL="0" lvl="0" indent="0" algn="l">
              <a:lnSpc>
                <a:spcPts val="6480"/>
              </a:lnSpc>
            </a:pPr>
            <a:r>
              <a:rPr lang="en-US" sz="5400" spc="-108">
                <a:solidFill>
                  <a:srgbClr val="191919"/>
                </a:solidFill>
                <a:latin typeface="Open Sans 1"/>
                <a:ea typeface="Open Sans 1"/>
                <a:cs typeface="Open Sans 1"/>
                <a:sym typeface="Open Sans 1"/>
              </a:rPr>
              <a:t>Aprender a </a:t>
            </a:r>
            <a:r>
              <a:rPr lang="en-US" sz="5400" b="1" spc="-108">
                <a:solidFill>
                  <a:srgbClr val="2F5B44"/>
                </a:solidFill>
                <a:latin typeface="Open Sans 1 Bold"/>
                <a:ea typeface="Open Sans 1 Bold"/>
                <a:cs typeface="Open Sans 1 Bold"/>
                <a:sym typeface="Open Sans 1 Bold"/>
              </a:rPr>
              <a:t>sentir para guiar</a:t>
            </a:r>
          </a:p>
          <a:p>
            <a:pPr algn="l">
              <a:lnSpc>
                <a:spcPts val="6480"/>
              </a:lnSpc>
            </a:pPr>
            <a:r>
              <a:rPr lang="en-US" sz="5400" spc="-108">
                <a:solidFill>
                  <a:srgbClr val="191919"/>
                </a:solidFill>
                <a:latin typeface="Open Sans 1"/>
                <a:ea typeface="Open Sans 1"/>
                <a:cs typeface="Open Sans 1"/>
                <a:sym typeface="Open Sans 1"/>
              </a:rPr>
              <a:t>Aprender a</a:t>
            </a:r>
            <a:r>
              <a:rPr lang="en-US" sz="5400" b="1" spc="-108">
                <a:solidFill>
                  <a:srgbClr val="2F5B44"/>
                </a:solidFill>
                <a:latin typeface="Open Sans 1 Bold"/>
                <a:ea typeface="Open Sans 1 Bold"/>
                <a:cs typeface="Open Sans 1 Bold"/>
                <a:sym typeface="Open Sans 1 Bold"/>
              </a:rPr>
              <a:t> actuar</a:t>
            </a:r>
          </a:p>
        </p:txBody>
      </p:sp>
      <p:sp>
        <p:nvSpPr>
          <p:cNvPr id="6" name="TextBox 6"/>
          <p:cNvSpPr txBox="1"/>
          <p:nvPr/>
        </p:nvSpPr>
        <p:spPr>
          <a:xfrm>
            <a:off x="12920636" y="1617980"/>
            <a:ext cx="4338664" cy="755016"/>
          </a:xfrm>
          <a:prstGeom prst="rect">
            <a:avLst/>
          </a:prstGeom>
        </p:spPr>
        <p:txBody>
          <a:bodyPr lIns="0" tIns="0" rIns="0" bIns="0" rtlCol="0" anchor="t">
            <a:spAutoFit/>
          </a:bodyPr>
          <a:lstStyle/>
          <a:p>
            <a:pPr algn="r">
              <a:lnSpc>
                <a:spcPts val="6159"/>
              </a:lnSpc>
            </a:pPr>
            <a:r>
              <a:rPr lang="en-US" sz="4399" b="1">
                <a:solidFill>
                  <a:srgbClr val="191919"/>
                </a:solidFill>
                <a:latin typeface="Open Sans 1 Bold"/>
                <a:ea typeface="Open Sans 1 Bold"/>
                <a:cs typeface="Open Sans 1 Bold"/>
                <a:sym typeface="Open Sans 1 Bold"/>
              </a:rPr>
              <a:t>Reflexiones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929686" y="9258300"/>
            <a:ext cx="9348789" cy="1028700"/>
          </a:xfrm>
          <a:prstGeom prst="rect">
            <a:avLst/>
          </a:prstGeom>
          <a:solidFill>
            <a:srgbClr val="2F5B44"/>
          </a:solidFill>
        </p:spPr>
      </p:sp>
      <p:sp>
        <p:nvSpPr>
          <p:cNvPr id="3" name="Freeform 3"/>
          <p:cNvSpPr/>
          <p:nvPr/>
        </p:nvSpPr>
        <p:spPr>
          <a:xfrm flipH="1">
            <a:off x="0" y="-221526"/>
            <a:ext cx="9144000" cy="10508526"/>
          </a:xfrm>
          <a:custGeom>
            <a:avLst/>
            <a:gdLst/>
            <a:ahLst/>
            <a:cxnLst/>
            <a:rect l="l" t="t" r="r" b="b"/>
            <a:pathLst>
              <a:path w="9144000" h="10508526">
                <a:moveTo>
                  <a:pt x="9144000" y="0"/>
                </a:moveTo>
                <a:lnTo>
                  <a:pt x="0" y="0"/>
                </a:lnTo>
                <a:lnTo>
                  <a:pt x="0" y="10508526"/>
                </a:lnTo>
                <a:lnTo>
                  <a:pt x="9144000" y="10508526"/>
                </a:lnTo>
                <a:lnTo>
                  <a:pt x="9144000" y="0"/>
                </a:lnTo>
                <a:close/>
              </a:path>
            </a:pathLst>
          </a:custGeom>
          <a:blipFill>
            <a:blip r:embed="rId2"/>
            <a:stretch>
              <a:fillRect t="-1589" r="-18575" b="-1589"/>
            </a:stretch>
          </a:blipFill>
        </p:spPr>
      </p:sp>
      <p:sp>
        <p:nvSpPr>
          <p:cNvPr id="5" name="TextBox 5"/>
          <p:cNvSpPr txBox="1"/>
          <p:nvPr/>
        </p:nvSpPr>
        <p:spPr>
          <a:xfrm>
            <a:off x="1028700" y="1585912"/>
            <a:ext cx="7442680" cy="1171575"/>
          </a:xfrm>
          <a:prstGeom prst="rect">
            <a:avLst/>
          </a:prstGeom>
        </p:spPr>
        <p:txBody>
          <a:bodyPr lIns="0" tIns="0" rIns="0" bIns="0" rtlCol="0" anchor="t">
            <a:spAutoFit/>
          </a:bodyPr>
          <a:lstStyle/>
          <a:p>
            <a:pPr algn="l">
              <a:lnSpc>
                <a:spcPts val="9239"/>
              </a:lnSpc>
            </a:pPr>
            <a:r>
              <a:rPr lang="en-US" sz="7699" b="1">
                <a:solidFill>
                  <a:srgbClr val="FFFFFF"/>
                </a:solidFill>
                <a:latin typeface="Open Sans 1 Bold"/>
                <a:ea typeface="Open Sans 1 Bold"/>
                <a:cs typeface="Open Sans 1 Bold"/>
                <a:sym typeface="Open Sans 1 Bold"/>
              </a:rPr>
              <a:t>Encuesta final</a:t>
            </a:r>
          </a:p>
        </p:txBody>
      </p:sp>
      <p:pic>
        <p:nvPicPr>
          <p:cNvPr id="7" name="Imagen 6">
            <a:extLst>
              <a:ext uri="{FF2B5EF4-FFF2-40B4-BE49-F238E27FC236}">
                <a16:creationId xmlns:a16="http://schemas.microsoft.com/office/drawing/2014/main" id="{65E1C620-6136-C43E-9175-C7BD1F66CB1D}"/>
              </a:ext>
            </a:extLst>
          </p:cNvPr>
          <p:cNvPicPr>
            <a:picLocks noChangeAspect="1"/>
          </p:cNvPicPr>
          <p:nvPr/>
        </p:nvPicPr>
        <p:blipFill>
          <a:blip r:embed="rId3">
            <a:extLst>
              <a:ext uri="{28A0092B-C50C-407E-A947-70E740481C1C}">
                <a14:useLocalDpi xmlns:a14="http://schemas.microsoft.com/office/drawing/2010/main" val="0"/>
              </a:ext>
            </a:extLst>
          </a:blip>
          <a:srcRect l="50566" t="50881" r="10836" b="10887"/>
          <a:stretch>
            <a:fillRect/>
          </a:stretch>
        </p:blipFill>
        <p:spPr>
          <a:xfrm>
            <a:off x="10172700" y="1412965"/>
            <a:ext cx="7532437" cy="746107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753242" y="0"/>
            <a:ext cx="8534758" cy="10287000"/>
          </a:xfrm>
          <a:prstGeom prst="rect">
            <a:avLst/>
          </a:prstGeom>
          <a:solidFill>
            <a:srgbClr val="2F5B44"/>
          </a:solidFill>
        </p:spPr>
      </p:sp>
      <p:sp>
        <p:nvSpPr>
          <p:cNvPr id="3" name="TextBox 3"/>
          <p:cNvSpPr txBox="1"/>
          <p:nvPr/>
        </p:nvSpPr>
        <p:spPr>
          <a:xfrm>
            <a:off x="13378928" y="981075"/>
            <a:ext cx="3880372" cy="495300"/>
          </a:xfrm>
          <a:prstGeom prst="rect">
            <a:avLst/>
          </a:prstGeom>
        </p:spPr>
        <p:txBody>
          <a:bodyPr lIns="0" tIns="0" rIns="0" bIns="0" rtlCol="0" anchor="t">
            <a:spAutoFit/>
          </a:bodyPr>
          <a:lstStyle/>
          <a:p>
            <a:pPr algn="r">
              <a:lnSpc>
                <a:spcPts val="4199"/>
              </a:lnSpc>
            </a:pPr>
            <a:r>
              <a:rPr lang="en-US" sz="2999" b="1">
                <a:solidFill>
                  <a:srgbClr val="FFFFFF"/>
                </a:solidFill>
                <a:latin typeface="Open Sans 1 Bold"/>
                <a:ea typeface="Open Sans 1 Bold"/>
                <a:cs typeface="Open Sans 1 Bold"/>
                <a:sym typeface="Open Sans 1 Bold"/>
              </a:rPr>
              <a:t>Justificación</a:t>
            </a:r>
          </a:p>
        </p:txBody>
      </p:sp>
      <p:sp>
        <p:nvSpPr>
          <p:cNvPr id="4" name="TextBox 4"/>
          <p:cNvSpPr txBox="1"/>
          <p:nvPr/>
        </p:nvSpPr>
        <p:spPr>
          <a:xfrm>
            <a:off x="1028700" y="1914525"/>
            <a:ext cx="8372454" cy="6448425"/>
          </a:xfrm>
          <a:prstGeom prst="rect">
            <a:avLst/>
          </a:prstGeom>
        </p:spPr>
        <p:txBody>
          <a:bodyPr lIns="0" tIns="0" rIns="0" bIns="0" rtlCol="0" anchor="t">
            <a:spAutoFit/>
          </a:bodyPr>
          <a:lstStyle/>
          <a:p>
            <a:pPr algn="l">
              <a:lnSpc>
                <a:spcPts val="3914"/>
              </a:lnSpc>
            </a:pPr>
            <a:r>
              <a:rPr lang="en-US" sz="3262">
                <a:solidFill>
                  <a:srgbClr val="000000"/>
                </a:solidFill>
                <a:latin typeface="Open Sans 1"/>
                <a:ea typeface="Open Sans 1"/>
                <a:cs typeface="Open Sans 1"/>
                <a:sym typeface="Open Sans 1"/>
              </a:rPr>
              <a:t>En 2024 se aplicó un tamizaje a nivel estatal en alumnos de media superior en el estado de Chihuahua, en el cual se encontró que un 27% de la población tenía un riesgo en salud mental como ansiedad, depresión o estrés emocional y entre un 24% y un 11.93% con conflictos relacionados con la familia y la sociedad. Esto es un </a:t>
            </a:r>
            <a:r>
              <a:rPr lang="en-US" sz="3262" b="1">
                <a:solidFill>
                  <a:srgbClr val="000000"/>
                </a:solidFill>
                <a:latin typeface="Open Sans 1 Bold"/>
                <a:ea typeface="Open Sans 1 Bold"/>
                <a:cs typeface="Open Sans 1 Bold"/>
                <a:sym typeface="Open Sans 1 Bold"/>
              </a:rPr>
              <a:t>foco rojo</a:t>
            </a:r>
            <a:r>
              <a:rPr lang="en-US" sz="3262">
                <a:solidFill>
                  <a:srgbClr val="000000"/>
                </a:solidFill>
                <a:latin typeface="Open Sans 1"/>
                <a:ea typeface="Open Sans 1"/>
                <a:cs typeface="Open Sans 1"/>
                <a:sym typeface="Open Sans 1"/>
              </a:rPr>
              <a:t>, ya que según las estadísticas del INEGI en 2023, las tasas más altas de suicidio se presentaron en Chihuahua con una tasa de 15.0 por cada 100 mil personas.</a:t>
            </a:r>
          </a:p>
        </p:txBody>
      </p:sp>
      <p:sp>
        <p:nvSpPr>
          <p:cNvPr id="5" name="Freeform 5"/>
          <p:cNvSpPr/>
          <p:nvPr/>
        </p:nvSpPr>
        <p:spPr>
          <a:xfrm>
            <a:off x="10116017" y="2875385"/>
            <a:ext cx="7809207" cy="4536231"/>
          </a:xfrm>
          <a:custGeom>
            <a:avLst/>
            <a:gdLst/>
            <a:ahLst/>
            <a:cxnLst/>
            <a:rect l="l" t="t" r="r" b="b"/>
            <a:pathLst>
              <a:path w="7809207" h="4536231">
                <a:moveTo>
                  <a:pt x="0" y="0"/>
                </a:moveTo>
                <a:lnTo>
                  <a:pt x="7809207" y="0"/>
                </a:lnTo>
                <a:lnTo>
                  <a:pt x="7809207" y="4536230"/>
                </a:lnTo>
                <a:lnTo>
                  <a:pt x="0" y="4536230"/>
                </a:lnTo>
                <a:lnTo>
                  <a:pt x="0" y="0"/>
                </a:lnTo>
                <a:close/>
              </a:path>
            </a:pathLst>
          </a:custGeom>
          <a:blipFill>
            <a:blip r:embed="rId2"/>
            <a:stretch>
              <a:fillRect l="-4776" t="-8699" r="-2691" b="-2368"/>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4402903" y="3990975"/>
            <a:ext cx="9482193" cy="2295525"/>
          </a:xfrm>
          <a:prstGeom prst="rect">
            <a:avLst/>
          </a:prstGeom>
        </p:spPr>
        <p:txBody>
          <a:bodyPr lIns="0" tIns="0" rIns="0" bIns="0" rtlCol="0" anchor="t">
            <a:spAutoFit/>
          </a:bodyPr>
          <a:lstStyle/>
          <a:p>
            <a:pPr algn="ctr">
              <a:lnSpc>
                <a:spcPts val="9000"/>
              </a:lnSpc>
            </a:pPr>
            <a:r>
              <a:rPr lang="en-US" sz="7500">
                <a:solidFill>
                  <a:srgbClr val="FFFFFF"/>
                </a:solidFill>
                <a:latin typeface="Open Sans 1"/>
                <a:ea typeface="Open Sans 1"/>
                <a:cs typeface="Open Sans 1"/>
                <a:sym typeface="Open Sans 1"/>
              </a:rPr>
              <a:t>Quitando los tabúes de la Salud Mental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78656" y="355214"/>
            <a:ext cx="4185048" cy="4766810"/>
            <a:chOff x="0" y="0"/>
            <a:chExt cx="9335000" cy="10632654"/>
          </a:xfrm>
        </p:grpSpPr>
        <p:sp>
          <p:nvSpPr>
            <p:cNvPr id="3" name="Freeform 3"/>
            <p:cNvSpPr/>
            <p:nvPr/>
          </p:nvSpPr>
          <p:spPr>
            <a:xfrm>
              <a:off x="0" y="0"/>
              <a:ext cx="9335000" cy="10632654"/>
            </a:xfrm>
            <a:custGeom>
              <a:avLst/>
              <a:gdLst/>
              <a:ahLst/>
              <a:cxnLst/>
              <a:rect l="l" t="t" r="r" b="b"/>
              <a:pathLst>
                <a:path w="9335000" h="10632654">
                  <a:moveTo>
                    <a:pt x="0" y="0"/>
                  </a:moveTo>
                  <a:lnTo>
                    <a:pt x="0" y="10632654"/>
                  </a:lnTo>
                  <a:lnTo>
                    <a:pt x="9335000" y="10632654"/>
                  </a:lnTo>
                  <a:lnTo>
                    <a:pt x="9335000" y="0"/>
                  </a:lnTo>
                  <a:lnTo>
                    <a:pt x="0" y="0"/>
                  </a:lnTo>
                  <a:close/>
                  <a:moveTo>
                    <a:pt x="9274040" y="10571694"/>
                  </a:moveTo>
                  <a:lnTo>
                    <a:pt x="59690" y="10571694"/>
                  </a:lnTo>
                  <a:lnTo>
                    <a:pt x="59690" y="59690"/>
                  </a:lnTo>
                  <a:lnTo>
                    <a:pt x="9274040" y="59690"/>
                  </a:lnTo>
                  <a:lnTo>
                    <a:pt x="9274040" y="10571694"/>
                  </a:lnTo>
                  <a:close/>
                </a:path>
              </a:pathLst>
            </a:custGeom>
            <a:solidFill>
              <a:srgbClr val="2F5B44"/>
            </a:solidFill>
          </p:spPr>
        </p:sp>
      </p:grpSp>
      <p:grpSp>
        <p:nvGrpSpPr>
          <p:cNvPr id="4" name="Group 4"/>
          <p:cNvGrpSpPr/>
          <p:nvPr/>
        </p:nvGrpSpPr>
        <p:grpSpPr>
          <a:xfrm>
            <a:off x="13733015" y="355214"/>
            <a:ext cx="4185048" cy="4766810"/>
            <a:chOff x="0" y="0"/>
            <a:chExt cx="9335000" cy="10632654"/>
          </a:xfrm>
        </p:grpSpPr>
        <p:sp>
          <p:nvSpPr>
            <p:cNvPr id="5" name="Freeform 5"/>
            <p:cNvSpPr/>
            <p:nvPr/>
          </p:nvSpPr>
          <p:spPr>
            <a:xfrm>
              <a:off x="0" y="0"/>
              <a:ext cx="9335000" cy="10632654"/>
            </a:xfrm>
            <a:custGeom>
              <a:avLst/>
              <a:gdLst/>
              <a:ahLst/>
              <a:cxnLst/>
              <a:rect l="l" t="t" r="r" b="b"/>
              <a:pathLst>
                <a:path w="9335000" h="10632654">
                  <a:moveTo>
                    <a:pt x="0" y="0"/>
                  </a:moveTo>
                  <a:lnTo>
                    <a:pt x="0" y="10632654"/>
                  </a:lnTo>
                  <a:lnTo>
                    <a:pt x="9335000" y="10632654"/>
                  </a:lnTo>
                  <a:lnTo>
                    <a:pt x="9335000" y="0"/>
                  </a:lnTo>
                  <a:lnTo>
                    <a:pt x="0" y="0"/>
                  </a:lnTo>
                  <a:close/>
                  <a:moveTo>
                    <a:pt x="9274040" y="10571694"/>
                  </a:moveTo>
                  <a:lnTo>
                    <a:pt x="59690" y="10571694"/>
                  </a:lnTo>
                  <a:lnTo>
                    <a:pt x="59690" y="59690"/>
                  </a:lnTo>
                  <a:lnTo>
                    <a:pt x="9274040" y="59690"/>
                  </a:lnTo>
                  <a:lnTo>
                    <a:pt x="9274040" y="10571694"/>
                  </a:lnTo>
                  <a:close/>
                </a:path>
              </a:pathLst>
            </a:custGeom>
            <a:solidFill>
              <a:srgbClr val="2F5B44"/>
            </a:solidFill>
          </p:spPr>
        </p:sp>
      </p:grpSp>
      <p:grpSp>
        <p:nvGrpSpPr>
          <p:cNvPr id="6" name="Group 6"/>
          <p:cNvGrpSpPr/>
          <p:nvPr/>
        </p:nvGrpSpPr>
        <p:grpSpPr>
          <a:xfrm>
            <a:off x="9278656" y="5410562"/>
            <a:ext cx="4185048" cy="4523651"/>
            <a:chOff x="0" y="0"/>
            <a:chExt cx="9335000" cy="10090273"/>
          </a:xfrm>
        </p:grpSpPr>
        <p:sp>
          <p:nvSpPr>
            <p:cNvPr id="7" name="Freeform 7"/>
            <p:cNvSpPr/>
            <p:nvPr/>
          </p:nvSpPr>
          <p:spPr>
            <a:xfrm>
              <a:off x="0" y="0"/>
              <a:ext cx="9335000" cy="10090273"/>
            </a:xfrm>
            <a:custGeom>
              <a:avLst/>
              <a:gdLst/>
              <a:ahLst/>
              <a:cxnLst/>
              <a:rect l="l" t="t" r="r" b="b"/>
              <a:pathLst>
                <a:path w="9335000" h="10090273">
                  <a:moveTo>
                    <a:pt x="0" y="0"/>
                  </a:moveTo>
                  <a:lnTo>
                    <a:pt x="0" y="10090273"/>
                  </a:lnTo>
                  <a:lnTo>
                    <a:pt x="9335000" y="10090273"/>
                  </a:lnTo>
                  <a:lnTo>
                    <a:pt x="9335000" y="0"/>
                  </a:lnTo>
                  <a:lnTo>
                    <a:pt x="0" y="0"/>
                  </a:lnTo>
                  <a:close/>
                  <a:moveTo>
                    <a:pt x="9274040" y="10029313"/>
                  </a:moveTo>
                  <a:lnTo>
                    <a:pt x="59690" y="10029313"/>
                  </a:lnTo>
                  <a:lnTo>
                    <a:pt x="59690" y="59690"/>
                  </a:lnTo>
                  <a:lnTo>
                    <a:pt x="9274040" y="59690"/>
                  </a:lnTo>
                  <a:lnTo>
                    <a:pt x="9274040" y="10029313"/>
                  </a:lnTo>
                  <a:close/>
                </a:path>
              </a:pathLst>
            </a:custGeom>
            <a:solidFill>
              <a:srgbClr val="2F5B44"/>
            </a:solidFill>
          </p:spPr>
        </p:sp>
      </p:grpSp>
      <p:grpSp>
        <p:nvGrpSpPr>
          <p:cNvPr id="8" name="Group 8"/>
          <p:cNvGrpSpPr/>
          <p:nvPr/>
        </p:nvGrpSpPr>
        <p:grpSpPr>
          <a:xfrm>
            <a:off x="13733015" y="5410562"/>
            <a:ext cx="4185048" cy="4523651"/>
            <a:chOff x="0" y="0"/>
            <a:chExt cx="9335000" cy="10090273"/>
          </a:xfrm>
        </p:grpSpPr>
        <p:sp>
          <p:nvSpPr>
            <p:cNvPr id="9" name="Freeform 9"/>
            <p:cNvSpPr/>
            <p:nvPr/>
          </p:nvSpPr>
          <p:spPr>
            <a:xfrm>
              <a:off x="0" y="0"/>
              <a:ext cx="9335000" cy="10090273"/>
            </a:xfrm>
            <a:custGeom>
              <a:avLst/>
              <a:gdLst/>
              <a:ahLst/>
              <a:cxnLst/>
              <a:rect l="l" t="t" r="r" b="b"/>
              <a:pathLst>
                <a:path w="9335000" h="10090273">
                  <a:moveTo>
                    <a:pt x="0" y="0"/>
                  </a:moveTo>
                  <a:lnTo>
                    <a:pt x="0" y="10090273"/>
                  </a:lnTo>
                  <a:lnTo>
                    <a:pt x="9335000" y="10090273"/>
                  </a:lnTo>
                  <a:lnTo>
                    <a:pt x="9335000" y="0"/>
                  </a:lnTo>
                  <a:lnTo>
                    <a:pt x="0" y="0"/>
                  </a:lnTo>
                  <a:close/>
                  <a:moveTo>
                    <a:pt x="9274040" y="10029313"/>
                  </a:moveTo>
                  <a:lnTo>
                    <a:pt x="59690" y="10029313"/>
                  </a:lnTo>
                  <a:lnTo>
                    <a:pt x="59690" y="59690"/>
                  </a:lnTo>
                  <a:lnTo>
                    <a:pt x="9274040" y="59690"/>
                  </a:lnTo>
                  <a:lnTo>
                    <a:pt x="9274040" y="10029313"/>
                  </a:lnTo>
                  <a:close/>
                </a:path>
              </a:pathLst>
            </a:custGeom>
            <a:solidFill>
              <a:srgbClr val="2F5B44"/>
            </a:solidFill>
          </p:spPr>
        </p:sp>
      </p:grpSp>
      <p:grpSp>
        <p:nvGrpSpPr>
          <p:cNvPr id="10" name="Group 10"/>
          <p:cNvGrpSpPr/>
          <p:nvPr/>
        </p:nvGrpSpPr>
        <p:grpSpPr>
          <a:xfrm>
            <a:off x="369937" y="5410562"/>
            <a:ext cx="8639408" cy="4523651"/>
            <a:chOff x="0" y="0"/>
            <a:chExt cx="19270714" cy="10090273"/>
          </a:xfrm>
        </p:grpSpPr>
        <p:sp>
          <p:nvSpPr>
            <p:cNvPr id="11" name="Freeform 11"/>
            <p:cNvSpPr/>
            <p:nvPr/>
          </p:nvSpPr>
          <p:spPr>
            <a:xfrm>
              <a:off x="0" y="0"/>
              <a:ext cx="19270715" cy="10090273"/>
            </a:xfrm>
            <a:custGeom>
              <a:avLst/>
              <a:gdLst/>
              <a:ahLst/>
              <a:cxnLst/>
              <a:rect l="l" t="t" r="r" b="b"/>
              <a:pathLst>
                <a:path w="19270715" h="10090273">
                  <a:moveTo>
                    <a:pt x="0" y="0"/>
                  </a:moveTo>
                  <a:lnTo>
                    <a:pt x="0" y="10090273"/>
                  </a:lnTo>
                  <a:lnTo>
                    <a:pt x="19270715" y="10090273"/>
                  </a:lnTo>
                  <a:lnTo>
                    <a:pt x="19270715" y="0"/>
                  </a:lnTo>
                  <a:lnTo>
                    <a:pt x="0" y="0"/>
                  </a:lnTo>
                  <a:close/>
                  <a:moveTo>
                    <a:pt x="19209755" y="10029313"/>
                  </a:moveTo>
                  <a:lnTo>
                    <a:pt x="59690" y="10029313"/>
                  </a:lnTo>
                  <a:lnTo>
                    <a:pt x="59690" y="59690"/>
                  </a:lnTo>
                  <a:lnTo>
                    <a:pt x="19209755" y="59690"/>
                  </a:lnTo>
                  <a:lnTo>
                    <a:pt x="19209755" y="10029313"/>
                  </a:lnTo>
                  <a:close/>
                </a:path>
              </a:pathLst>
            </a:custGeom>
            <a:solidFill>
              <a:srgbClr val="2F5B44"/>
            </a:solidFill>
          </p:spPr>
        </p:sp>
      </p:grpSp>
      <p:sp>
        <p:nvSpPr>
          <p:cNvPr id="12" name="AutoShape 12"/>
          <p:cNvSpPr/>
          <p:nvPr/>
        </p:nvSpPr>
        <p:spPr>
          <a:xfrm>
            <a:off x="369937" y="371837"/>
            <a:ext cx="8639408" cy="4750186"/>
          </a:xfrm>
          <a:prstGeom prst="rect">
            <a:avLst/>
          </a:prstGeom>
          <a:solidFill>
            <a:srgbClr val="41765A"/>
          </a:solidFill>
        </p:spPr>
      </p:sp>
      <p:sp>
        <p:nvSpPr>
          <p:cNvPr id="13" name="Freeform 13"/>
          <p:cNvSpPr/>
          <p:nvPr/>
        </p:nvSpPr>
        <p:spPr>
          <a:xfrm rot="2700000">
            <a:off x="706895" y="436962"/>
            <a:ext cx="3950046" cy="4619937"/>
          </a:xfrm>
          <a:custGeom>
            <a:avLst/>
            <a:gdLst/>
            <a:ahLst/>
            <a:cxnLst/>
            <a:rect l="l" t="t" r="r" b="b"/>
            <a:pathLst>
              <a:path w="3950046" h="4619937">
                <a:moveTo>
                  <a:pt x="0" y="0"/>
                </a:moveTo>
                <a:lnTo>
                  <a:pt x="3950045" y="0"/>
                </a:lnTo>
                <a:lnTo>
                  <a:pt x="3950045" y="4619937"/>
                </a:lnTo>
                <a:lnTo>
                  <a:pt x="0" y="461993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14" name="Group 14"/>
          <p:cNvGrpSpPr/>
          <p:nvPr/>
        </p:nvGrpSpPr>
        <p:grpSpPr>
          <a:xfrm>
            <a:off x="9808401" y="1028700"/>
            <a:ext cx="3292826" cy="2792985"/>
            <a:chOff x="0" y="0"/>
            <a:chExt cx="4390435" cy="3723980"/>
          </a:xfrm>
        </p:grpSpPr>
        <p:sp>
          <p:nvSpPr>
            <p:cNvPr id="15" name="TextBox 15"/>
            <p:cNvSpPr txBox="1"/>
            <p:nvPr/>
          </p:nvSpPr>
          <p:spPr>
            <a:xfrm>
              <a:off x="0" y="1241765"/>
              <a:ext cx="4390435" cy="3320415"/>
            </a:xfrm>
            <a:prstGeom prst="rect">
              <a:avLst/>
            </a:prstGeom>
          </p:spPr>
          <p:txBody>
            <a:bodyPr lIns="0" tIns="0" rIns="0" bIns="0" rtlCol="0" anchor="t">
              <a:spAutoFit/>
            </a:bodyPr>
            <a:lstStyle/>
            <a:p>
              <a:pPr algn="l">
                <a:lnSpc>
                  <a:spcPts val="2520"/>
                </a:lnSpc>
              </a:pPr>
              <a:endParaRPr/>
            </a:p>
            <a:p>
              <a:pPr algn="l">
                <a:lnSpc>
                  <a:spcPts val="2520"/>
                </a:lnSpc>
                <a:spcBef>
                  <a:spcPct val="0"/>
                </a:spcBef>
              </a:pPr>
              <a:r>
                <a:rPr lang="en-US" sz="1800">
                  <a:solidFill>
                    <a:srgbClr val="191919"/>
                  </a:solidFill>
                  <a:latin typeface="Open Sans 1"/>
                  <a:ea typeface="Open Sans 1"/>
                  <a:cs typeface="Open Sans 1"/>
                  <a:sym typeface="Open Sans 1"/>
                </a:rPr>
                <a:t>Las enfermedades mentales, al igual que las enfermedades físicas, pueden afectar a cualquier persona, independientemente de su inteligencia, su clase social o su nivel de ingresos.</a:t>
              </a:r>
            </a:p>
          </p:txBody>
        </p:sp>
        <p:sp>
          <p:nvSpPr>
            <p:cNvPr id="16" name="TextBox 16"/>
            <p:cNvSpPr txBox="1"/>
            <p:nvPr/>
          </p:nvSpPr>
          <p:spPr>
            <a:xfrm>
              <a:off x="0" y="-28575"/>
              <a:ext cx="4390435" cy="1224915"/>
            </a:xfrm>
            <a:prstGeom prst="rect">
              <a:avLst/>
            </a:prstGeom>
          </p:spPr>
          <p:txBody>
            <a:bodyPr lIns="0" tIns="0" rIns="0" bIns="0" rtlCol="0" anchor="t">
              <a:spAutoFit/>
            </a:bodyPr>
            <a:lstStyle/>
            <a:p>
              <a:pPr algn="l">
                <a:lnSpc>
                  <a:spcPts val="2520"/>
                </a:lnSpc>
                <a:spcBef>
                  <a:spcPct val="0"/>
                </a:spcBef>
              </a:pPr>
              <a:r>
                <a:rPr lang="en-US" sz="1800" b="1">
                  <a:solidFill>
                    <a:srgbClr val="191919"/>
                  </a:solidFill>
                  <a:latin typeface="Open Sans 1 Bold"/>
                  <a:ea typeface="Open Sans 1 Bold"/>
                  <a:cs typeface="Open Sans 1 Bold"/>
                  <a:sym typeface="Open Sans 1 Bold"/>
                </a:rPr>
                <a:t>Si alguien tiene un problema de salud mental es porque es poco inteligente.</a:t>
              </a:r>
            </a:p>
          </p:txBody>
        </p:sp>
      </p:grpSp>
      <p:grpSp>
        <p:nvGrpSpPr>
          <p:cNvPr id="17" name="Group 17"/>
          <p:cNvGrpSpPr/>
          <p:nvPr/>
        </p:nvGrpSpPr>
        <p:grpSpPr>
          <a:xfrm>
            <a:off x="14165187" y="1028700"/>
            <a:ext cx="3320704" cy="3107310"/>
            <a:chOff x="0" y="0"/>
            <a:chExt cx="4427606" cy="4143080"/>
          </a:xfrm>
        </p:grpSpPr>
        <p:sp>
          <p:nvSpPr>
            <p:cNvPr id="18" name="TextBox 18"/>
            <p:cNvSpPr txBox="1"/>
            <p:nvPr/>
          </p:nvSpPr>
          <p:spPr>
            <a:xfrm>
              <a:off x="0" y="2079965"/>
              <a:ext cx="4427606" cy="2482215"/>
            </a:xfrm>
            <a:prstGeom prst="rect">
              <a:avLst/>
            </a:prstGeom>
          </p:spPr>
          <p:txBody>
            <a:bodyPr lIns="0" tIns="0" rIns="0" bIns="0" rtlCol="0" anchor="t">
              <a:spAutoFit/>
            </a:bodyPr>
            <a:lstStyle/>
            <a:p>
              <a:pPr algn="l">
                <a:lnSpc>
                  <a:spcPts val="2520"/>
                </a:lnSpc>
                <a:spcBef>
                  <a:spcPct val="0"/>
                </a:spcBef>
              </a:pPr>
              <a:r>
                <a:rPr lang="en-US" sz="1800">
                  <a:solidFill>
                    <a:srgbClr val="191919"/>
                  </a:solidFill>
                  <a:latin typeface="Open Sans 1"/>
                  <a:ea typeface="Open Sans 1"/>
                  <a:cs typeface="Open Sans 1"/>
                  <a:sym typeface="Open Sans 1"/>
                </a:rPr>
                <a:t>El 14% de los adolescentes de todo el mundo tiene problemas de salud mental. La mitad de los problemas de salud mental aparecen antes de los 14 años.</a:t>
              </a:r>
            </a:p>
          </p:txBody>
        </p:sp>
        <p:sp>
          <p:nvSpPr>
            <p:cNvPr id="19" name="TextBox 19"/>
            <p:cNvSpPr txBox="1"/>
            <p:nvPr/>
          </p:nvSpPr>
          <p:spPr>
            <a:xfrm>
              <a:off x="0" y="-28575"/>
              <a:ext cx="4427606" cy="1644015"/>
            </a:xfrm>
            <a:prstGeom prst="rect">
              <a:avLst/>
            </a:prstGeom>
          </p:spPr>
          <p:txBody>
            <a:bodyPr lIns="0" tIns="0" rIns="0" bIns="0" rtlCol="0" anchor="t">
              <a:spAutoFit/>
            </a:bodyPr>
            <a:lstStyle/>
            <a:p>
              <a:pPr algn="l">
                <a:lnSpc>
                  <a:spcPts val="2520"/>
                </a:lnSpc>
                <a:spcBef>
                  <a:spcPct val="0"/>
                </a:spcBef>
              </a:pPr>
              <a:r>
                <a:rPr lang="en-US" sz="1800" b="1">
                  <a:solidFill>
                    <a:srgbClr val="191919"/>
                  </a:solidFill>
                  <a:latin typeface="Open Sans 1 Bold"/>
                  <a:ea typeface="Open Sans 1 Bold"/>
                  <a:cs typeface="Open Sans 1 Bold"/>
                  <a:sym typeface="Open Sans 1 Bold"/>
                </a:rPr>
                <a:t>El deterioro de la salud mental no es un problema que afecte a los adolescentes. </a:t>
              </a:r>
            </a:p>
          </p:txBody>
        </p:sp>
      </p:grpSp>
      <p:grpSp>
        <p:nvGrpSpPr>
          <p:cNvPr id="20" name="Group 20"/>
          <p:cNvGrpSpPr/>
          <p:nvPr/>
        </p:nvGrpSpPr>
        <p:grpSpPr>
          <a:xfrm>
            <a:off x="9808401" y="6071107"/>
            <a:ext cx="3292826" cy="2478660"/>
            <a:chOff x="0" y="0"/>
            <a:chExt cx="4390435" cy="3304880"/>
          </a:xfrm>
        </p:grpSpPr>
        <p:sp>
          <p:nvSpPr>
            <p:cNvPr id="21" name="TextBox 21"/>
            <p:cNvSpPr txBox="1"/>
            <p:nvPr/>
          </p:nvSpPr>
          <p:spPr>
            <a:xfrm>
              <a:off x="0" y="1241765"/>
              <a:ext cx="4390435" cy="2901315"/>
            </a:xfrm>
            <a:prstGeom prst="rect">
              <a:avLst/>
            </a:prstGeom>
          </p:spPr>
          <p:txBody>
            <a:bodyPr lIns="0" tIns="0" rIns="0" bIns="0" rtlCol="0" anchor="t">
              <a:spAutoFit/>
            </a:bodyPr>
            <a:lstStyle/>
            <a:p>
              <a:pPr algn="l">
                <a:lnSpc>
                  <a:spcPts val="2520"/>
                </a:lnSpc>
              </a:pPr>
              <a:endParaRPr/>
            </a:p>
            <a:p>
              <a:pPr algn="l">
                <a:lnSpc>
                  <a:spcPts val="2520"/>
                </a:lnSpc>
                <a:spcBef>
                  <a:spcPct val="0"/>
                </a:spcBef>
              </a:pPr>
              <a:r>
                <a:rPr lang="en-US" sz="1800">
                  <a:solidFill>
                    <a:srgbClr val="191919"/>
                  </a:solidFill>
                  <a:latin typeface="Open Sans 1"/>
                  <a:ea typeface="Open Sans 1"/>
                  <a:cs typeface="Open Sans 1"/>
                  <a:sym typeface="Open Sans 1"/>
                </a:rPr>
                <a:t>Un problema de salud mental no tiene nada que ver con ser débil o no tener fuerza de voluntad. No es algo que las personas elijan tener o no tener. </a:t>
              </a:r>
            </a:p>
          </p:txBody>
        </p:sp>
        <p:sp>
          <p:nvSpPr>
            <p:cNvPr id="22" name="TextBox 22"/>
            <p:cNvSpPr txBox="1"/>
            <p:nvPr/>
          </p:nvSpPr>
          <p:spPr>
            <a:xfrm>
              <a:off x="0" y="-28575"/>
              <a:ext cx="4390435" cy="1224915"/>
            </a:xfrm>
            <a:prstGeom prst="rect">
              <a:avLst/>
            </a:prstGeom>
          </p:spPr>
          <p:txBody>
            <a:bodyPr lIns="0" tIns="0" rIns="0" bIns="0" rtlCol="0" anchor="t">
              <a:spAutoFit/>
            </a:bodyPr>
            <a:lstStyle/>
            <a:p>
              <a:pPr algn="l">
                <a:lnSpc>
                  <a:spcPts val="2520"/>
                </a:lnSpc>
                <a:spcBef>
                  <a:spcPct val="0"/>
                </a:spcBef>
              </a:pPr>
              <a:r>
                <a:rPr lang="en-US" sz="1800" b="1">
                  <a:solidFill>
                    <a:srgbClr val="191919"/>
                  </a:solidFill>
                  <a:latin typeface="Open Sans 1 Bold"/>
                  <a:ea typeface="Open Sans 1 Bold"/>
                  <a:cs typeface="Open Sans 1 Bold"/>
                  <a:sym typeface="Open Sans 1 Bold"/>
                </a:rPr>
                <a:t>Un problema de salud mental es una señal de debilidad.</a:t>
              </a:r>
            </a:p>
          </p:txBody>
        </p:sp>
      </p:grpSp>
      <p:grpSp>
        <p:nvGrpSpPr>
          <p:cNvPr id="23" name="Group 23"/>
          <p:cNvGrpSpPr/>
          <p:nvPr/>
        </p:nvGrpSpPr>
        <p:grpSpPr>
          <a:xfrm>
            <a:off x="14165187" y="6071107"/>
            <a:ext cx="3320704" cy="2573910"/>
            <a:chOff x="0" y="0"/>
            <a:chExt cx="4427606" cy="3431880"/>
          </a:xfrm>
        </p:grpSpPr>
        <p:sp>
          <p:nvSpPr>
            <p:cNvPr id="24" name="TextBox 24"/>
            <p:cNvSpPr txBox="1"/>
            <p:nvPr/>
          </p:nvSpPr>
          <p:spPr>
            <a:xfrm>
              <a:off x="0" y="1368765"/>
              <a:ext cx="4427606" cy="2482215"/>
            </a:xfrm>
            <a:prstGeom prst="rect">
              <a:avLst/>
            </a:prstGeom>
          </p:spPr>
          <p:txBody>
            <a:bodyPr lIns="0" tIns="0" rIns="0" bIns="0" rtlCol="0" anchor="t">
              <a:spAutoFit/>
            </a:bodyPr>
            <a:lstStyle/>
            <a:p>
              <a:pPr algn="l">
                <a:lnSpc>
                  <a:spcPts val="2520"/>
                </a:lnSpc>
              </a:pPr>
              <a:endParaRPr/>
            </a:p>
            <a:p>
              <a:pPr algn="l">
                <a:lnSpc>
                  <a:spcPts val="2520"/>
                </a:lnSpc>
                <a:spcBef>
                  <a:spcPct val="0"/>
                </a:spcBef>
              </a:pPr>
              <a:r>
                <a:rPr lang="en-US" sz="1800">
                  <a:solidFill>
                    <a:srgbClr val="191919"/>
                  </a:solidFill>
                  <a:latin typeface="Open Sans 1"/>
                  <a:ea typeface="Open Sans 1"/>
                  <a:cs typeface="Open Sans 1"/>
                  <a:sym typeface="Open Sans 1"/>
                </a:rPr>
                <a:t>Tomar medidas activas para favorecer el bienestar y mejorar la salud mental resulta beneficioso para todo el mundo.</a:t>
              </a:r>
            </a:p>
          </p:txBody>
        </p:sp>
        <p:sp>
          <p:nvSpPr>
            <p:cNvPr id="25" name="TextBox 25"/>
            <p:cNvSpPr txBox="1"/>
            <p:nvPr/>
          </p:nvSpPr>
          <p:spPr>
            <a:xfrm>
              <a:off x="0" y="-28575"/>
              <a:ext cx="4427606" cy="1224915"/>
            </a:xfrm>
            <a:prstGeom prst="rect">
              <a:avLst/>
            </a:prstGeom>
          </p:spPr>
          <p:txBody>
            <a:bodyPr lIns="0" tIns="0" rIns="0" bIns="0" rtlCol="0" anchor="t">
              <a:spAutoFit/>
            </a:bodyPr>
            <a:lstStyle/>
            <a:p>
              <a:pPr algn="l">
                <a:lnSpc>
                  <a:spcPts val="2520"/>
                </a:lnSpc>
                <a:spcBef>
                  <a:spcPct val="0"/>
                </a:spcBef>
              </a:pPr>
              <a:r>
                <a:rPr lang="en-US" sz="1800" b="1">
                  <a:solidFill>
                    <a:srgbClr val="191919"/>
                  </a:solidFill>
                  <a:latin typeface="Open Sans 1 Bold"/>
                  <a:ea typeface="Open Sans 1 Bold"/>
                  <a:cs typeface="Open Sans 1 Bold"/>
                  <a:sym typeface="Open Sans 1 Bold"/>
                </a:rPr>
                <a:t>Solo debes cuidar tu salud mental si tienes un problema de salud mental.</a:t>
              </a:r>
            </a:p>
          </p:txBody>
        </p:sp>
      </p:grpSp>
      <p:grpSp>
        <p:nvGrpSpPr>
          <p:cNvPr id="26" name="Group 26"/>
          <p:cNvGrpSpPr/>
          <p:nvPr/>
        </p:nvGrpSpPr>
        <p:grpSpPr>
          <a:xfrm>
            <a:off x="1412362" y="6071107"/>
            <a:ext cx="6554558" cy="2617280"/>
            <a:chOff x="0" y="0"/>
            <a:chExt cx="8739410" cy="3489707"/>
          </a:xfrm>
        </p:grpSpPr>
        <p:sp>
          <p:nvSpPr>
            <p:cNvPr id="27" name="TextBox 27"/>
            <p:cNvSpPr txBox="1"/>
            <p:nvPr/>
          </p:nvSpPr>
          <p:spPr>
            <a:xfrm>
              <a:off x="0" y="1007492"/>
              <a:ext cx="8739410" cy="2901315"/>
            </a:xfrm>
            <a:prstGeom prst="rect">
              <a:avLst/>
            </a:prstGeom>
          </p:spPr>
          <p:txBody>
            <a:bodyPr lIns="0" tIns="0" rIns="0" bIns="0" rtlCol="0" anchor="t">
              <a:spAutoFit/>
            </a:bodyPr>
            <a:lstStyle/>
            <a:p>
              <a:pPr algn="l">
                <a:lnSpc>
                  <a:spcPts val="2520"/>
                </a:lnSpc>
              </a:pPr>
              <a:endParaRPr/>
            </a:p>
            <a:p>
              <a:pPr algn="l">
                <a:lnSpc>
                  <a:spcPts val="2520"/>
                </a:lnSpc>
                <a:spcBef>
                  <a:spcPct val="0"/>
                </a:spcBef>
              </a:pPr>
              <a:r>
                <a:rPr lang="en-US" sz="1800">
                  <a:solidFill>
                    <a:srgbClr val="191919"/>
                  </a:solidFill>
                  <a:latin typeface="Open Sans 1"/>
                  <a:ea typeface="Open Sans 1"/>
                  <a:cs typeface="Open Sans 1"/>
                  <a:sym typeface="Open Sans 1"/>
                </a:rPr>
                <a:t>Son muchos los factores que pueden proteger a las personas de los trastornos mentales, entre ellos, el fortalecimiento de las habilidades sociales y emocionales, la búsqueda de ayuda y apoyo en fases tempranas, el desarrollo de relaciones familiares comprensivas, afectuosas y cálidas, un entorno escolar positivo y patrones de sueño saludables</a:t>
              </a:r>
            </a:p>
          </p:txBody>
        </p:sp>
        <p:sp>
          <p:nvSpPr>
            <p:cNvPr id="28" name="TextBox 28"/>
            <p:cNvSpPr txBox="1"/>
            <p:nvPr/>
          </p:nvSpPr>
          <p:spPr>
            <a:xfrm>
              <a:off x="0" y="-28575"/>
              <a:ext cx="8739410" cy="805815"/>
            </a:xfrm>
            <a:prstGeom prst="rect">
              <a:avLst/>
            </a:prstGeom>
          </p:spPr>
          <p:txBody>
            <a:bodyPr lIns="0" tIns="0" rIns="0" bIns="0" rtlCol="0" anchor="t">
              <a:spAutoFit/>
            </a:bodyPr>
            <a:lstStyle/>
            <a:p>
              <a:pPr algn="l">
                <a:lnSpc>
                  <a:spcPts val="2520"/>
                </a:lnSpc>
                <a:spcBef>
                  <a:spcPct val="0"/>
                </a:spcBef>
              </a:pPr>
              <a:r>
                <a:rPr lang="en-US" sz="1800" b="1">
                  <a:solidFill>
                    <a:srgbClr val="191919"/>
                  </a:solidFill>
                  <a:latin typeface="Open Sans 1 Bold"/>
                  <a:ea typeface="Open Sans 1 Bold"/>
                  <a:cs typeface="Open Sans 1 Bold"/>
                  <a:sym typeface="Open Sans 1 Bold"/>
                </a:rPr>
                <a:t>No se puede hacer nada para evitar que las personas desarrollen problemas de salud mental.</a:t>
              </a:r>
            </a:p>
          </p:txBody>
        </p:sp>
      </p:grpSp>
      <p:sp>
        <p:nvSpPr>
          <p:cNvPr id="29" name="TextBox 29"/>
          <p:cNvSpPr txBox="1"/>
          <p:nvPr/>
        </p:nvSpPr>
        <p:spPr>
          <a:xfrm>
            <a:off x="3203027" y="1456120"/>
            <a:ext cx="5370779" cy="2581620"/>
          </a:xfrm>
          <a:prstGeom prst="rect">
            <a:avLst/>
          </a:prstGeom>
        </p:spPr>
        <p:txBody>
          <a:bodyPr lIns="0" tIns="0" rIns="0" bIns="0" rtlCol="0" anchor="t">
            <a:spAutoFit/>
          </a:bodyPr>
          <a:lstStyle/>
          <a:p>
            <a:pPr algn="ctr">
              <a:lnSpc>
                <a:spcPts val="10234"/>
              </a:lnSpc>
            </a:pPr>
            <a:r>
              <a:rPr lang="en-US" sz="8528">
                <a:solidFill>
                  <a:srgbClr val="FFFFFF"/>
                </a:solidFill>
                <a:latin typeface="Open Sans 1"/>
                <a:ea typeface="Open Sans 1"/>
                <a:cs typeface="Open Sans 1"/>
                <a:sym typeface="Open Sans 1"/>
              </a:rPr>
              <a:t>Mito vs. Realidad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1124" y="2947645"/>
            <a:ext cx="3809843" cy="6310655"/>
            <a:chOff x="0" y="0"/>
            <a:chExt cx="8498082" cy="14076293"/>
          </a:xfrm>
        </p:grpSpPr>
        <p:sp>
          <p:nvSpPr>
            <p:cNvPr id="3" name="Freeform 3"/>
            <p:cNvSpPr/>
            <p:nvPr/>
          </p:nvSpPr>
          <p:spPr>
            <a:xfrm>
              <a:off x="0" y="0"/>
              <a:ext cx="8498082" cy="14076293"/>
            </a:xfrm>
            <a:custGeom>
              <a:avLst/>
              <a:gdLst/>
              <a:ahLst/>
              <a:cxnLst/>
              <a:rect l="l" t="t" r="r" b="b"/>
              <a:pathLst>
                <a:path w="8498082" h="14076293">
                  <a:moveTo>
                    <a:pt x="0" y="0"/>
                  </a:moveTo>
                  <a:lnTo>
                    <a:pt x="0" y="14076293"/>
                  </a:lnTo>
                  <a:lnTo>
                    <a:pt x="8498082" y="14076293"/>
                  </a:lnTo>
                  <a:lnTo>
                    <a:pt x="8498082" y="0"/>
                  </a:lnTo>
                  <a:lnTo>
                    <a:pt x="0" y="0"/>
                  </a:lnTo>
                  <a:close/>
                  <a:moveTo>
                    <a:pt x="8437122" y="14015334"/>
                  </a:moveTo>
                  <a:lnTo>
                    <a:pt x="59690" y="14015334"/>
                  </a:lnTo>
                  <a:lnTo>
                    <a:pt x="59690" y="59690"/>
                  </a:lnTo>
                  <a:lnTo>
                    <a:pt x="8437122" y="59690"/>
                  </a:lnTo>
                  <a:lnTo>
                    <a:pt x="8437122" y="14015334"/>
                  </a:lnTo>
                  <a:close/>
                </a:path>
              </a:pathLst>
            </a:custGeom>
            <a:solidFill>
              <a:srgbClr val="2F5B44"/>
            </a:solidFill>
          </p:spPr>
        </p:sp>
      </p:grpSp>
      <p:sp>
        <p:nvSpPr>
          <p:cNvPr id="4" name="Freeform 4"/>
          <p:cNvSpPr/>
          <p:nvPr/>
        </p:nvSpPr>
        <p:spPr>
          <a:xfrm>
            <a:off x="1211124" y="2948368"/>
            <a:ext cx="3808708" cy="6309932"/>
          </a:xfrm>
          <a:custGeom>
            <a:avLst/>
            <a:gdLst/>
            <a:ahLst/>
            <a:cxnLst/>
            <a:rect l="l" t="t" r="r" b="b"/>
            <a:pathLst>
              <a:path w="3808708" h="6309932">
                <a:moveTo>
                  <a:pt x="0" y="0"/>
                </a:moveTo>
                <a:lnTo>
                  <a:pt x="3808708" y="0"/>
                </a:lnTo>
                <a:lnTo>
                  <a:pt x="3808708" y="6309932"/>
                </a:lnTo>
                <a:lnTo>
                  <a:pt x="0" y="6309932"/>
                </a:lnTo>
                <a:lnTo>
                  <a:pt x="0" y="0"/>
                </a:lnTo>
                <a:close/>
              </a:path>
            </a:pathLst>
          </a:custGeom>
          <a:blipFill>
            <a:blip r:embed="rId3">
              <a:alphaModFix amt="25000"/>
            </a:blip>
            <a:stretch>
              <a:fillRect l="-2339" r="-21913"/>
            </a:stretch>
          </a:blipFill>
        </p:spPr>
      </p:sp>
      <p:grpSp>
        <p:nvGrpSpPr>
          <p:cNvPr id="5" name="Group 5"/>
          <p:cNvGrpSpPr/>
          <p:nvPr/>
        </p:nvGrpSpPr>
        <p:grpSpPr>
          <a:xfrm>
            <a:off x="5229382" y="2947645"/>
            <a:ext cx="3809843" cy="6310655"/>
            <a:chOff x="0" y="0"/>
            <a:chExt cx="8498082" cy="14076293"/>
          </a:xfrm>
        </p:grpSpPr>
        <p:sp>
          <p:nvSpPr>
            <p:cNvPr id="6" name="Freeform 6"/>
            <p:cNvSpPr/>
            <p:nvPr/>
          </p:nvSpPr>
          <p:spPr>
            <a:xfrm>
              <a:off x="0" y="0"/>
              <a:ext cx="8498082" cy="14076293"/>
            </a:xfrm>
            <a:custGeom>
              <a:avLst/>
              <a:gdLst/>
              <a:ahLst/>
              <a:cxnLst/>
              <a:rect l="l" t="t" r="r" b="b"/>
              <a:pathLst>
                <a:path w="8498082" h="14076293">
                  <a:moveTo>
                    <a:pt x="0" y="0"/>
                  </a:moveTo>
                  <a:lnTo>
                    <a:pt x="0" y="14076293"/>
                  </a:lnTo>
                  <a:lnTo>
                    <a:pt x="8498082" y="14076293"/>
                  </a:lnTo>
                  <a:lnTo>
                    <a:pt x="8498082" y="0"/>
                  </a:lnTo>
                  <a:lnTo>
                    <a:pt x="0" y="0"/>
                  </a:lnTo>
                  <a:close/>
                  <a:moveTo>
                    <a:pt x="8437122" y="14015334"/>
                  </a:moveTo>
                  <a:lnTo>
                    <a:pt x="59690" y="14015334"/>
                  </a:lnTo>
                  <a:lnTo>
                    <a:pt x="59690" y="59690"/>
                  </a:lnTo>
                  <a:lnTo>
                    <a:pt x="8437122" y="59690"/>
                  </a:lnTo>
                  <a:lnTo>
                    <a:pt x="8437122" y="14015334"/>
                  </a:lnTo>
                  <a:close/>
                </a:path>
              </a:pathLst>
            </a:custGeom>
            <a:solidFill>
              <a:srgbClr val="2F5B44"/>
            </a:solidFill>
          </p:spPr>
        </p:sp>
      </p:grpSp>
      <p:grpSp>
        <p:nvGrpSpPr>
          <p:cNvPr id="7" name="Group 7"/>
          <p:cNvGrpSpPr/>
          <p:nvPr/>
        </p:nvGrpSpPr>
        <p:grpSpPr>
          <a:xfrm>
            <a:off x="9247640" y="2948368"/>
            <a:ext cx="3809843" cy="6309932"/>
            <a:chOff x="0" y="0"/>
            <a:chExt cx="8498082" cy="14074680"/>
          </a:xfrm>
        </p:grpSpPr>
        <p:sp>
          <p:nvSpPr>
            <p:cNvPr id="8" name="Freeform 8"/>
            <p:cNvSpPr/>
            <p:nvPr/>
          </p:nvSpPr>
          <p:spPr>
            <a:xfrm>
              <a:off x="0" y="0"/>
              <a:ext cx="8498082" cy="14074679"/>
            </a:xfrm>
            <a:custGeom>
              <a:avLst/>
              <a:gdLst/>
              <a:ahLst/>
              <a:cxnLst/>
              <a:rect l="l" t="t" r="r" b="b"/>
              <a:pathLst>
                <a:path w="8498082" h="14074679">
                  <a:moveTo>
                    <a:pt x="0" y="0"/>
                  </a:moveTo>
                  <a:lnTo>
                    <a:pt x="0" y="14074679"/>
                  </a:lnTo>
                  <a:lnTo>
                    <a:pt x="8498082" y="14074679"/>
                  </a:lnTo>
                  <a:lnTo>
                    <a:pt x="8498082" y="0"/>
                  </a:lnTo>
                  <a:lnTo>
                    <a:pt x="0" y="0"/>
                  </a:lnTo>
                  <a:close/>
                  <a:moveTo>
                    <a:pt x="8437122" y="14013720"/>
                  </a:moveTo>
                  <a:lnTo>
                    <a:pt x="59690" y="14013720"/>
                  </a:lnTo>
                  <a:lnTo>
                    <a:pt x="59690" y="59690"/>
                  </a:lnTo>
                  <a:lnTo>
                    <a:pt x="8437122" y="59690"/>
                  </a:lnTo>
                  <a:lnTo>
                    <a:pt x="8437122" y="14013720"/>
                  </a:lnTo>
                  <a:close/>
                </a:path>
              </a:pathLst>
            </a:custGeom>
            <a:solidFill>
              <a:srgbClr val="2F5B44"/>
            </a:solidFill>
          </p:spPr>
        </p:sp>
      </p:grpSp>
      <p:sp>
        <p:nvSpPr>
          <p:cNvPr id="9" name="Freeform 9"/>
          <p:cNvSpPr/>
          <p:nvPr/>
        </p:nvSpPr>
        <p:spPr>
          <a:xfrm>
            <a:off x="9281254" y="2970913"/>
            <a:ext cx="3739566" cy="6264842"/>
          </a:xfrm>
          <a:custGeom>
            <a:avLst/>
            <a:gdLst/>
            <a:ahLst/>
            <a:cxnLst/>
            <a:rect l="l" t="t" r="r" b="b"/>
            <a:pathLst>
              <a:path w="3739566" h="6264842">
                <a:moveTo>
                  <a:pt x="0" y="0"/>
                </a:moveTo>
                <a:lnTo>
                  <a:pt x="3739566" y="0"/>
                </a:lnTo>
                <a:lnTo>
                  <a:pt x="3739566" y="6264842"/>
                </a:lnTo>
                <a:lnTo>
                  <a:pt x="0" y="6264842"/>
                </a:lnTo>
                <a:lnTo>
                  <a:pt x="0" y="0"/>
                </a:lnTo>
                <a:close/>
              </a:path>
            </a:pathLst>
          </a:custGeom>
          <a:blipFill>
            <a:blip r:embed="rId4">
              <a:alphaModFix amt="25000"/>
            </a:blip>
            <a:stretch>
              <a:fillRect r="-11615"/>
            </a:stretch>
          </a:blipFill>
        </p:spPr>
      </p:sp>
      <p:grpSp>
        <p:nvGrpSpPr>
          <p:cNvPr id="10" name="Group 10"/>
          <p:cNvGrpSpPr/>
          <p:nvPr/>
        </p:nvGrpSpPr>
        <p:grpSpPr>
          <a:xfrm>
            <a:off x="13267033" y="2947645"/>
            <a:ext cx="3809843" cy="6309932"/>
            <a:chOff x="0" y="0"/>
            <a:chExt cx="8498082" cy="14074680"/>
          </a:xfrm>
        </p:grpSpPr>
        <p:sp>
          <p:nvSpPr>
            <p:cNvPr id="11" name="Freeform 11"/>
            <p:cNvSpPr/>
            <p:nvPr/>
          </p:nvSpPr>
          <p:spPr>
            <a:xfrm>
              <a:off x="0" y="0"/>
              <a:ext cx="8498082" cy="14074679"/>
            </a:xfrm>
            <a:custGeom>
              <a:avLst/>
              <a:gdLst/>
              <a:ahLst/>
              <a:cxnLst/>
              <a:rect l="l" t="t" r="r" b="b"/>
              <a:pathLst>
                <a:path w="8498082" h="14074679">
                  <a:moveTo>
                    <a:pt x="0" y="0"/>
                  </a:moveTo>
                  <a:lnTo>
                    <a:pt x="0" y="14074679"/>
                  </a:lnTo>
                  <a:lnTo>
                    <a:pt x="8498082" y="14074679"/>
                  </a:lnTo>
                  <a:lnTo>
                    <a:pt x="8498082" y="0"/>
                  </a:lnTo>
                  <a:lnTo>
                    <a:pt x="0" y="0"/>
                  </a:lnTo>
                  <a:close/>
                  <a:moveTo>
                    <a:pt x="8437122" y="14013720"/>
                  </a:moveTo>
                  <a:lnTo>
                    <a:pt x="59690" y="14013720"/>
                  </a:lnTo>
                  <a:lnTo>
                    <a:pt x="59690" y="59690"/>
                  </a:lnTo>
                  <a:lnTo>
                    <a:pt x="8437122" y="59690"/>
                  </a:lnTo>
                  <a:lnTo>
                    <a:pt x="8437122" y="14013720"/>
                  </a:lnTo>
                  <a:close/>
                </a:path>
              </a:pathLst>
            </a:custGeom>
            <a:solidFill>
              <a:srgbClr val="2F5B44"/>
            </a:solidFill>
          </p:spPr>
        </p:sp>
      </p:grpSp>
      <p:sp>
        <p:nvSpPr>
          <p:cNvPr id="12" name="Freeform 12"/>
          <p:cNvSpPr/>
          <p:nvPr/>
        </p:nvSpPr>
        <p:spPr>
          <a:xfrm>
            <a:off x="5265374" y="2947645"/>
            <a:ext cx="3772717" cy="6284679"/>
          </a:xfrm>
          <a:custGeom>
            <a:avLst/>
            <a:gdLst/>
            <a:ahLst/>
            <a:cxnLst/>
            <a:rect l="l" t="t" r="r" b="b"/>
            <a:pathLst>
              <a:path w="3772717" h="6284679">
                <a:moveTo>
                  <a:pt x="0" y="0"/>
                </a:moveTo>
                <a:lnTo>
                  <a:pt x="3772716" y="0"/>
                </a:lnTo>
                <a:lnTo>
                  <a:pt x="3772716" y="6284678"/>
                </a:lnTo>
                <a:lnTo>
                  <a:pt x="0" y="6284678"/>
                </a:lnTo>
                <a:lnTo>
                  <a:pt x="0" y="0"/>
                </a:lnTo>
                <a:close/>
              </a:path>
            </a:pathLst>
          </a:custGeom>
          <a:blipFill>
            <a:blip r:embed="rId5">
              <a:alphaModFix amt="25000"/>
            </a:blip>
            <a:stretch>
              <a:fillRect l="-13643" t="-1197" b="-1197"/>
            </a:stretch>
          </a:blipFill>
        </p:spPr>
      </p:sp>
      <p:sp>
        <p:nvSpPr>
          <p:cNvPr id="13" name="Freeform 13"/>
          <p:cNvSpPr/>
          <p:nvPr/>
        </p:nvSpPr>
        <p:spPr>
          <a:xfrm>
            <a:off x="13286083" y="2964820"/>
            <a:ext cx="3771743" cy="6270935"/>
          </a:xfrm>
          <a:custGeom>
            <a:avLst/>
            <a:gdLst/>
            <a:ahLst/>
            <a:cxnLst/>
            <a:rect l="l" t="t" r="r" b="b"/>
            <a:pathLst>
              <a:path w="3771743" h="6270935">
                <a:moveTo>
                  <a:pt x="0" y="0"/>
                </a:moveTo>
                <a:lnTo>
                  <a:pt x="3771743" y="0"/>
                </a:lnTo>
                <a:lnTo>
                  <a:pt x="3771743" y="6270935"/>
                </a:lnTo>
                <a:lnTo>
                  <a:pt x="0" y="6270935"/>
                </a:lnTo>
                <a:lnTo>
                  <a:pt x="0" y="0"/>
                </a:lnTo>
                <a:close/>
              </a:path>
            </a:pathLst>
          </a:custGeom>
          <a:blipFill>
            <a:blip r:embed="rId6">
              <a:alphaModFix amt="25000"/>
            </a:blip>
            <a:stretch>
              <a:fillRect l="-70998" r="-79658" b="-633"/>
            </a:stretch>
          </a:blipFill>
        </p:spPr>
      </p:sp>
      <p:sp>
        <p:nvSpPr>
          <p:cNvPr id="14" name="TextBox 14"/>
          <p:cNvSpPr txBox="1"/>
          <p:nvPr/>
        </p:nvSpPr>
        <p:spPr>
          <a:xfrm>
            <a:off x="2483834" y="572488"/>
            <a:ext cx="13320332" cy="1695450"/>
          </a:xfrm>
          <a:prstGeom prst="rect">
            <a:avLst/>
          </a:prstGeom>
        </p:spPr>
        <p:txBody>
          <a:bodyPr lIns="0" tIns="0" rIns="0" bIns="0" rtlCol="0" anchor="t">
            <a:spAutoFit/>
          </a:bodyPr>
          <a:lstStyle/>
          <a:p>
            <a:pPr algn="ctr">
              <a:lnSpc>
                <a:spcPts val="6690"/>
              </a:lnSpc>
            </a:pPr>
            <a:r>
              <a:rPr lang="en-US" sz="5575">
                <a:solidFill>
                  <a:srgbClr val="191919"/>
                </a:solidFill>
                <a:latin typeface="Open Sans 1"/>
                <a:ea typeface="Open Sans 1"/>
                <a:cs typeface="Open Sans 1"/>
                <a:sym typeface="Open Sans 1"/>
              </a:rPr>
              <a:t>Puntos importantes para cuidar mi salud mental</a:t>
            </a:r>
          </a:p>
        </p:txBody>
      </p:sp>
      <p:sp>
        <p:nvSpPr>
          <p:cNvPr id="15" name="TextBox 15"/>
          <p:cNvSpPr txBox="1"/>
          <p:nvPr/>
        </p:nvSpPr>
        <p:spPr>
          <a:xfrm>
            <a:off x="1394758" y="5133975"/>
            <a:ext cx="3442574" cy="1758314"/>
          </a:xfrm>
          <a:prstGeom prst="rect">
            <a:avLst/>
          </a:prstGeom>
        </p:spPr>
        <p:txBody>
          <a:bodyPr lIns="0" tIns="0" rIns="0" bIns="0" rtlCol="0" anchor="t">
            <a:spAutoFit/>
          </a:bodyPr>
          <a:lstStyle/>
          <a:p>
            <a:pPr marL="388639" lvl="1" indent="-194320" algn="ctr">
              <a:lnSpc>
                <a:spcPts val="2340"/>
              </a:lnSpc>
              <a:buFont typeface="Arial"/>
              <a:buChar char="•"/>
            </a:pPr>
            <a:r>
              <a:rPr lang="en-US" sz="1800">
                <a:solidFill>
                  <a:srgbClr val="191919"/>
                </a:solidFill>
                <a:latin typeface="Open Sans 1"/>
                <a:ea typeface="Open Sans 1"/>
                <a:cs typeface="Open Sans 1"/>
                <a:sym typeface="Open Sans 1"/>
              </a:rPr>
              <a:t>La cantidad de horas que duerme</a:t>
            </a:r>
          </a:p>
          <a:p>
            <a:pPr marL="388639" lvl="1" indent="-194320" algn="ctr">
              <a:lnSpc>
                <a:spcPts val="2340"/>
              </a:lnSpc>
              <a:buFont typeface="Arial"/>
              <a:buChar char="•"/>
            </a:pPr>
            <a:r>
              <a:rPr lang="en-US" sz="1800">
                <a:solidFill>
                  <a:srgbClr val="191919"/>
                </a:solidFill>
                <a:latin typeface="Open Sans 1"/>
                <a:ea typeface="Open Sans 1"/>
                <a:cs typeface="Open Sans 1"/>
                <a:sym typeface="Open Sans 1"/>
              </a:rPr>
              <a:t>La cantidad del sueño: tener un sueño reparador e ininterrumpido</a:t>
            </a:r>
          </a:p>
          <a:p>
            <a:pPr marL="388639" lvl="1" indent="-194320" algn="ctr">
              <a:lnSpc>
                <a:spcPts val="2340"/>
              </a:lnSpc>
              <a:buFont typeface="Arial"/>
              <a:buChar char="•"/>
            </a:pPr>
            <a:r>
              <a:rPr lang="en-US" sz="1800">
                <a:solidFill>
                  <a:srgbClr val="191919"/>
                </a:solidFill>
                <a:latin typeface="Open Sans 1"/>
                <a:ea typeface="Open Sans 1"/>
                <a:cs typeface="Open Sans 1"/>
                <a:sym typeface="Open Sans 1"/>
              </a:rPr>
              <a:t>Un horario de sueño regular</a:t>
            </a:r>
          </a:p>
        </p:txBody>
      </p:sp>
      <p:sp>
        <p:nvSpPr>
          <p:cNvPr id="16" name="TextBox 16"/>
          <p:cNvSpPr txBox="1"/>
          <p:nvPr/>
        </p:nvSpPr>
        <p:spPr>
          <a:xfrm>
            <a:off x="1394758" y="3964308"/>
            <a:ext cx="3442574" cy="335279"/>
          </a:xfrm>
          <a:prstGeom prst="rect">
            <a:avLst/>
          </a:prstGeom>
        </p:spPr>
        <p:txBody>
          <a:bodyPr lIns="0" tIns="0" rIns="0" bIns="0" rtlCol="0" anchor="t">
            <a:spAutoFit/>
          </a:bodyPr>
          <a:lstStyle/>
          <a:p>
            <a:pPr algn="ctr">
              <a:lnSpc>
                <a:spcPts val="2730"/>
              </a:lnSpc>
            </a:pPr>
            <a:r>
              <a:rPr lang="en-US" sz="2100" b="1">
                <a:solidFill>
                  <a:srgbClr val="191919"/>
                </a:solidFill>
                <a:latin typeface="Open Sans 1 Bold"/>
                <a:ea typeface="Open Sans 1 Bold"/>
                <a:cs typeface="Open Sans 1 Bold"/>
                <a:sym typeface="Open Sans 1 Bold"/>
              </a:rPr>
              <a:t>Hábitos de sueño</a:t>
            </a:r>
          </a:p>
        </p:txBody>
      </p:sp>
      <p:sp>
        <p:nvSpPr>
          <p:cNvPr id="17" name="TextBox 17"/>
          <p:cNvSpPr txBox="1"/>
          <p:nvPr/>
        </p:nvSpPr>
        <p:spPr>
          <a:xfrm>
            <a:off x="5411492" y="5133975"/>
            <a:ext cx="3442574" cy="2348864"/>
          </a:xfrm>
          <a:prstGeom prst="rect">
            <a:avLst/>
          </a:prstGeom>
        </p:spPr>
        <p:txBody>
          <a:bodyPr lIns="0" tIns="0" rIns="0" bIns="0" rtlCol="0" anchor="t">
            <a:spAutoFit/>
          </a:bodyPr>
          <a:lstStyle/>
          <a:p>
            <a:pPr algn="ctr">
              <a:lnSpc>
                <a:spcPts val="2340"/>
              </a:lnSpc>
            </a:pPr>
            <a:r>
              <a:rPr lang="en-US" sz="1800">
                <a:solidFill>
                  <a:srgbClr val="191919"/>
                </a:solidFill>
                <a:latin typeface="Open Sans 1"/>
                <a:ea typeface="Open Sans 1"/>
                <a:cs typeface="Open Sans 1"/>
                <a:sym typeface="Open Sans 1"/>
              </a:rPr>
              <a:t>Comer sano es comer sin miedo o sentimiento de culpa. Las prohibiciones y el sentirse mal cuando no comes pueden crear riesgo de presentar problemas de salud asociados a algún TCA y con afecciones graves de salud mental.</a:t>
            </a:r>
          </a:p>
        </p:txBody>
      </p:sp>
      <p:sp>
        <p:nvSpPr>
          <p:cNvPr id="18" name="TextBox 18"/>
          <p:cNvSpPr txBox="1"/>
          <p:nvPr/>
        </p:nvSpPr>
        <p:spPr>
          <a:xfrm>
            <a:off x="5413016" y="3964308"/>
            <a:ext cx="3442574" cy="335279"/>
          </a:xfrm>
          <a:prstGeom prst="rect">
            <a:avLst/>
          </a:prstGeom>
        </p:spPr>
        <p:txBody>
          <a:bodyPr lIns="0" tIns="0" rIns="0" bIns="0" rtlCol="0" anchor="t">
            <a:spAutoFit/>
          </a:bodyPr>
          <a:lstStyle/>
          <a:p>
            <a:pPr algn="ctr">
              <a:lnSpc>
                <a:spcPts val="2730"/>
              </a:lnSpc>
            </a:pPr>
            <a:r>
              <a:rPr lang="en-US" sz="2100" b="1">
                <a:solidFill>
                  <a:srgbClr val="191919"/>
                </a:solidFill>
                <a:latin typeface="Open Sans 1 Bold"/>
                <a:ea typeface="Open Sans 1 Bold"/>
                <a:cs typeface="Open Sans 1 Bold"/>
                <a:sym typeface="Open Sans 1 Bold"/>
              </a:rPr>
              <a:t>Hábitos alimenticios</a:t>
            </a:r>
          </a:p>
        </p:txBody>
      </p:sp>
      <p:sp>
        <p:nvSpPr>
          <p:cNvPr id="19" name="TextBox 19"/>
          <p:cNvSpPr txBox="1"/>
          <p:nvPr/>
        </p:nvSpPr>
        <p:spPr>
          <a:xfrm>
            <a:off x="9430317" y="5133975"/>
            <a:ext cx="3442574" cy="2348864"/>
          </a:xfrm>
          <a:prstGeom prst="rect">
            <a:avLst/>
          </a:prstGeom>
        </p:spPr>
        <p:txBody>
          <a:bodyPr lIns="0" tIns="0" rIns="0" bIns="0" rtlCol="0" anchor="t">
            <a:spAutoFit/>
          </a:bodyPr>
          <a:lstStyle/>
          <a:p>
            <a:pPr algn="ctr">
              <a:lnSpc>
                <a:spcPts val="2340"/>
              </a:lnSpc>
            </a:pPr>
            <a:r>
              <a:rPr lang="en-US" sz="1800">
                <a:solidFill>
                  <a:srgbClr val="191919"/>
                </a:solidFill>
                <a:latin typeface="Open Sans 1"/>
                <a:ea typeface="Open Sans 1"/>
                <a:cs typeface="Open Sans 1"/>
                <a:sym typeface="Open Sans 1"/>
              </a:rPr>
              <a:t>Practicar ejercicio o algún pasatiempo puede mejorar nuestras funciones cognitivas, es natural, fácil y te ayuda a mejorar la calidad de vida, aumenta tu autoestima, previene enfermedades y mejora tu aprendizaje.</a:t>
            </a:r>
          </a:p>
        </p:txBody>
      </p:sp>
      <p:sp>
        <p:nvSpPr>
          <p:cNvPr id="20" name="TextBox 20"/>
          <p:cNvSpPr txBox="1"/>
          <p:nvPr/>
        </p:nvSpPr>
        <p:spPr>
          <a:xfrm>
            <a:off x="9429750" y="3792858"/>
            <a:ext cx="3442574" cy="678179"/>
          </a:xfrm>
          <a:prstGeom prst="rect">
            <a:avLst/>
          </a:prstGeom>
        </p:spPr>
        <p:txBody>
          <a:bodyPr lIns="0" tIns="0" rIns="0" bIns="0" rtlCol="0" anchor="t">
            <a:spAutoFit/>
          </a:bodyPr>
          <a:lstStyle/>
          <a:p>
            <a:pPr algn="ctr">
              <a:lnSpc>
                <a:spcPts val="2730"/>
              </a:lnSpc>
            </a:pPr>
            <a:r>
              <a:rPr lang="en-US" sz="2100" b="1">
                <a:solidFill>
                  <a:srgbClr val="191919"/>
                </a:solidFill>
                <a:latin typeface="Open Sans 1 Bold"/>
                <a:ea typeface="Open Sans 1 Bold"/>
                <a:cs typeface="Open Sans 1 Bold"/>
                <a:sym typeface="Open Sans 1 Bold"/>
              </a:rPr>
              <a:t>Rutinas de ejercicio o pasatiempos</a:t>
            </a:r>
          </a:p>
        </p:txBody>
      </p:sp>
      <p:sp>
        <p:nvSpPr>
          <p:cNvPr id="21" name="TextBox 21"/>
          <p:cNvSpPr txBox="1"/>
          <p:nvPr/>
        </p:nvSpPr>
        <p:spPr>
          <a:xfrm>
            <a:off x="13449143" y="5133975"/>
            <a:ext cx="3442574" cy="1758314"/>
          </a:xfrm>
          <a:prstGeom prst="rect">
            <a:avLst/>
          </a:prstGeom>
        </p:spPr>
        <p:txBody>
          <a:bodyPr lIns="0" tIns="0" rIns="0" bIns="0" rtlCol="0" anchor="t">
            <a:spAutoFit/>
          </a:bodyPr>
          <a:lstStyle/>
          <a:p>
            <a:pPr algn="ctr">
              <a:lnSpc>
                <a:spcPts val="2340"/>
              </a:lnSpc>
            </a:pPr>
            <a:r>
              <a:rPr lang="en-US" sz="1800">
                <a:solidFill>
                  <a:srgbClr val="191919"/>
                </a:solidFill>
                <a:latin typeface="Open Sans 1"/>
                <a:ea typeface="Open Sans 1"/>
                <a:cs typeface="Open Sans 1"/>
                <a:sym typeface="Open Sans 1"/>
              </a:rPr>
              <a:t>Cuidarse a sí mismo significa preguntarse ¿Qué necesito? y responder honestamente. Esto puede ser tan simple como acostarse temprano después de un largo día de trabajo.</a:t>
            </a:r>
          </a:p>
        </p:txBody>
      </p:sp>
      <p:sp>
        <p:nvSpPr>
          <p:cNvPr id="22" name="TextBox 22"/>
          <p:cNvSpPr txBox="1"/>
          <p:nvPr/>
        </p:nvSpPr>
        <p:spPr>
          <a:xfrm>
            <a:off x="13450668" y="3964308"/>
            <a:ext cx="3442574" cy="335279"/>
          </a:xfrm>
          <a:prstGeom prst="rect">
            <a:avLst/>
          </a:prstGeom>
        </p:spPr>
        <p:txBody>
          <a:bodyPr lIns="0" tIns="0" rIns="0" bIns="0" rtlCol="0" anchor="t">
            <a:spAutoFit/>
          </a:bodyPr>
          <a:lstStyle/>
          <a:p>
            <a:pPr algn="ctr">
              <a:lnSpc>
                <a:spcPts val="2730"/>
              </a:lnSpc>
            </a:pPr>
            <a:r>
              <a:rPr lang="en-US" sz="2100" b="1">
                <a:solidFill>
                  <a:srgbClr val="191919"/>
                </a:solidFill>
                <a:latin typeface="Open Sans 1 Bold"/>
                <a:ea typeface="Open Sans 1 Bold"/>
                <a:cs typeface="Open Sans 1 Bold"/>
                <a:sym typeface="Open Sans 1 Bold"/>
              </a:rPr>
              <a:t>Cuidado personal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5902624" cy="10287000"/>
          </a:xfrm>
          <a:custGeom>
            <a:avLst/>
            <a:gdLst/>
            <a:ahLst/>
            <a:cxnLst/>
            <a:rect l="l" t="t" r="r" b="b"/>
            <a:pathLst>
              <a:path w="5902624" h="10287000">
                <a:moveTo>
                  <a:pt x="0" y="0"/>
                </a:moveTo>
                <a:lnTo>
                  <a:pt x="5902624" y="0"/>
                </a:lnTo>
                <a:lnTo>
                  <a:pt x="5902624" y="10287000"/>
                </a:lnTo>
                <a:lnTo>
                  <a:pt x="0" y="10287000"/>
                </a:lnTo>
                <a:lnTo>
                  <a:pt x="0" y="0"/>
                </a:lnTo>
                <a:close/>
              </a:path>
            </a:pathLst>
          </a:custGeom>
          <a:blipFill>
            <a:blip r:embed="rId3"/>
            <a:stretch>
              <a:fillRect l="-8056" r="-8056"/>
            </a:stretch>
          </a:blipFill>
        </p:spPr>
      </p:sp>
      <p:sp>
        <p:nvSpPr>
          <p:cNvPr id="3" name="Freeform 3"/>
          <p:cNvSpPr/>
          <p:nvPr/>
        </p:nvSpPr>
        <p:spPr>
          <a:xfrm>
            <a:off x="8695775" y="2320692"/>
            <a:ext cx="6403371" cy="6403371"/>
          </a:xfrm>
          <a:custGeom>
            <a:avLst/>
            <a:gdLst/>
            <a:ahLst/>
            <a:cxnLst/>
            <a:rect l="l" t="t" r="r" b="b"/>
            <a:pathLst>
              <a:path w="6403371" h="6403371">
                <a:moveTo>
                  <a:pt x="0" y="0"/>
                </a:moveTo>
                <a:lnTo>
                  <a:pt x="6403372" y="0"/>
                </a:lnTo>
                <a:lnTo>
                  <a:pt x="6403372" y="6403371"/>
                </a:lnTo>
                <a:lnTo>
                  <a:pt x="0" y="64033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8155104" y="990600"/>
            <a:ext cx="7484714" cy="547370"/>
          </a:xfrm>
          <a:prstGeom prst="rect">
            <a:avLst/>
          </a:prstGeom>
        </p:spPr>
        <p:txBody>
          <a:bodyPr lIns="0" tIns="0" rIns="0" bIns="0" rtlCol="0" anchor="t">
            <a:spAutoFit/>
          </a:bodyPr>
          <a:lstStyle/>
          <a:p>
            <a:pPr marL="0" lvl="0" indent="0" algn="l">
              <a:lnSpc>
                <a:spcPts val="4419"/>
              </a:lnSpc>
            </a:pPr>
            <a:r>
              <a:rPr lang="en-US" sz="3399" b="1" spc="339">
                <a:solidFill>
                  <a:srgbClr val="191919"/>
                </a:solidFill>
                <a:latin typeface="Open Sans 1 Bold"/>
                <a:ea typeface="Open Sans 1 Bold"/>
                <a:cs typeface="Open Sans 1 Bold"/>
                <a:sym typeface="Open Sans 1 Bold"/>
              </a:rPr>
              <a:t>REDES DE APOYO EMOCIONAL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644830" y="2094407"/>
            <a:ext cx="5392900" cy="3620596"/>
          </a:xfrm>
          <a:prstGeom prst="roundRect">
            <a:avLst/>
          </a:prstGeom>
          <a:solidFill>
            <a:srgbClr val="EBEBEB"/>
          </a:solidFill>
        </p:spPr>
      </p:sp>
      <p:sp>
        <p:nvSpPr>
          <p:cNvPr id="3" name="AutoShape 3"/>
          <p:cNvSpPr/>
          <p:nvPr/>
        </p:nvSpPr>
        <p:spPr>
          <a:xfrm>
            <a:off x="3461343" y="1802820"/>
            <a:ext cx="3759874" cy="923917"/>
          </a:xfrm>
          <a:prstGeom prst="roundRect">
            <a:avLst/>
          </a:prstGeom>
          <a:solidFill>
            <a:srgbClr val="2F5B44"/>
          </a:solidFill>
        </p:spPr>
      </p:sp>
      <p:sp>
        <p:nvSpPr>
          <p:cNvPr id="4" name="AutoShape 4"/>
          <p:cNvSpPr/>
          <p:nvPr/>
        </p:nvSpPr>
        <p:spPr>
          <a:xfrm>
            <a:off x="10250270" y="2094407"/>
            <a:ext cx="5392900" cy="3620596"/>
          </a:xfrm>
          <a:prstGeom prst="roundRect">
            <a:avLst/>
          </a:prstGeom>
          <a:solidFill>
            <a:srgbClr val="EBEBEB"/>
          </a:solidFill>
        </p:spPr>
      </p:sp>
      <p:sp>
        <p:nvSpPr>
          <p:cNvPr id="5" name="AutoShape 5"/>
          <p:cNvSpPr/>
          <p:nvPr/>
        </p:nvSpPr>
        <p:spPr>
          <a:xfrm>
            <a:off x="2644830" y="6119774"/>
            <a:ext cx="5392900" cy="3620596"/>
          </a:xfrm>
          <a:prstGeom prst="roundRect">
            <a:avLst/>
          </a:prstGeom>
          <a:solidFill>
            <a:srgbClr val="EBEBEB"/>
          </a:solidFill>
        </p:spPr>
      </p:sp>
      <p:sp>
        <p:nvSpPr>
          <p:cNvPr id="6" name="AutoShape 6"/>
          <p:cNvSpPr/>
          <p:nvPr/>
        </p:nvSpPr>
        <p:spPr>
          <a:xfrm>
            <a:off x="10250270" y="6119774"/>
            <a:ext cx="5392900" cy="3620596"/>
          </a:xfrm>
          <a:prstGeom prst="roundRect">
            <a:avLst/>
          </a:prstGeom>
          <a:solidFill>
            <a:srgbClr val="EBEBEB"/>
          </a:solidFill>
        </p:spPr>
      </p:sp>
      <p:sp>
        <p:nvSpPr>
          <p:cNvPr id="7" name="AutoShape 7"/>
          <p:cNvSpPr/>
          <p:nvPr/>
        </p:nvSpPr>
        <p:spPr>
          <a:xfrm>
            <a:off x="11066783" y="1802820"/>
            <a:ext cx="3759874" cy="923917"/>
          </a:xfrm>
          <a:prstGeom prst="roundRect">
            <a:avLst/>
          </a:prstGeom>
          <a:solidFill>
            <a:srgbClr val="2F5B44"/>
          </a:solidFill>
        </p:spPr>
      </p:sp>
      <p:sp>
        <p:nvSpPr>
          <p:cNvPr id="8" name="AutoShape 8"/>
          <p:cNvSpPr/>
          <p:nvPr/>
        </p:nvSpPr>
        <p:spPr>
          <a:xfrm>
            <a:off x="3323569" y="5876928"/>
            <a:ext cx="3759874" cy="923917"/>
          </a:xfrm>
          <a:prstGeom prst="roundRect">
            <a:avLst/>
          </a:prstGeom>
          <a:solidFill>
            <a:srgbClr val="2F5B44"/>
          </a:solidFill>
        </p:spPr>
      </p:sp>
      <p:sp>
        <p:nvSpPr>
          <p:cNvPr id="9" name="AutoShape 9"/>
          <p:cNvSpPr/>
          <p:nvPr/>
        </p:nvSpPr>
        <p:spPr>
          <a:xfrm>
            <a:off x="11066783" y="5876928"/>
            <a:ext cx="3759874" cy="923917"/>
          </a:xfrm>
          <a:prstGeom prst="roundRect">
            <a:avLst/>
          </a:prstGeom>
          <a:solidFill>
            <a:srgbClr val="2F5B44"/>
          </a:solidFill>
        </p:spPr>
      </p:sp>
      <p:sp>
        <p:nvSpPr>
          <p:cNvPr id="10" name="Freeform 10"/>
          <p:cNvSpPr/>
          <p:nvPr/>
        </p:nvSpPr>
        <p:spPr>
          <a:xfrm>
            <a:off x="6732066" y="4792535"/>
            <a:ext cx="978301" cy="701931"/>
          </a:xfrm>
          <a:custGeom>
            <a:avLst/>
            <a:gdLst/>
            <a:ahLst/>
            <a:cxnLst/>
            <a:rect l="l" t="t" r="r" b="b"/>
            <a:pathLst>
              <a:path w="978301" h="701931">
                <a:moveTo>
                  <a:pt x="0" y="0"/>
                </a:moveTo>
                <a:lnTo>
                  <a:pt x="978301" y="0"/>
                </a:lnTo>
                <a:lnTo>
                  <a:pt x="978301" y="701930"/>
                </a:lnTo>
                <a:lnTo>
                  <a:pt x="0" y="7019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4485367" y="4792535"/>
            <a:ext cx="1009972" cy="701931"/>
          </a:xfrm>
          <a:custGeom>
            <a:avLst/>
            <a:gdLst/>
            <a:ahLst/>
            <a:cxnLst/>
            <a:rect l="l" t="t" r="r" b="b"/>
            <a:pathLst>
              <a:path w="1009972" h="701931">
                <a:moveTo>
                  <a:pt x="0" y="0"/>
                </a:moveTo>
                <a:lnTo>
                  <a:pt x="1009972" y="0"/>
                </a:lnTo>
                <a:lnTo>
                  <a:pt x="1009972" y="701930"/>
                </a:lnTo>
                <a:lnTo>
                  <a:pt x="0" y="7019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6936915" y="8553538"/>
            <a:ext cx="773452" cy="1039936"/>
          </a:xfrm>
          <a:custGeom>
            <a:avLst/>
            <a:gdLst/>
            <a:ahLst/>
            <a:cxnLst/>
            <a:rect l="l" t="t" r="r" b="b"/>
            <a:pathLst>
              <a:path w="773452" h="1039936">
                <a:moveTo>
                  <a:pt x="0" y="0"/>
                </a:moveTo>
                <a:lnTo>
                  <a:pt x="773452" y="0"/>
                </a:lnTo>
                <a:lnTo>
                  <a:pt x="773452" y="1039936"/>
                </a:lnTo>
                <a:lnTo>
                  <a:pt x="0" y="10399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4563744" y="8740256"/>
            <a:ext cx="853217" cy="853217"/>
          </a:xfrm>
          <a:custGeom>
            <a:avLst/>
            <a:gdLst/>
            <a:ahLst/>
            <a:cxnLst/>
            <a:rect l="l" t="t" r="r" b="b"/>
            <a:pathLst>
              <a:path w="853217" h="853217">
                <a:moveTo>
                  <a:pt x="0" y="0"/>
                </a:moveTo>
                <a:lnTo>
                  <a:pt x="853218" y="0"/>
                </a:lnTo>
                <a:lnTo>
                  <a:pt x="853218" y="853218"/>
                </a:lnTo>
                <a:lnTo>
                  <a:pt x="0" y="853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TextBox 14"/>
          <p:cNvSpPr txBox="1"/>
          <p:nvPr/>
        </p:nvSpPr>
        <p:spPr>
          <a:xfrm>
            <a:off x="5674311" y="511230"/>
            <a:ext cx="6939378" cy="653415"/>
          </a:xfrm>
          <a:prstGeom prst="rect">
            <a:avLst/>
          </a:prstGeom>
        </p:spPr>
        <p:txBody>
          <a:bodyPr lIns="0" tIns="0" rIns="0" bIns="0" rtlCol="0" anchor="t">
            <a:spAutoFit/>
          </a:bodyPr>
          <a:lstStyle/>
          <a:p>
            <a:pPr algn="ctr">
              <a:lnSpc>
                <a:spcPts val="5265"/>
              </a:lnSpc>
            </a:pPr>
            <a:r>
              <a:rPr lang="en-US" sz="4050" b="1">
                <a:solidFill>
                  <a:srgbClr val="191919"/>
                </a:solidFill>
                <a:latin typeface="Open Sans 1 Bold"/>
                <a:ea typeface="Open Sans 1 Bold"/>
                <a:cs typeface="Open Sans 1 Bold"/>
                <a:sym typeface="Open Sans 1 Bold"/>
              </a:rPr>
              <a:t>¿Como me puedes ayudar?</a:t>
            </a:r>
          </a:p>
        </p:txBody>
      </p:sp>
      <p:sp>
        <p:nvSpPr>
          <p:cNvPr id="15" name="TextBox 15"/>
          <p:cNvSpPr txBox="1"/>
          <p:nvPr/>
        </p:nvSpPr>
        <p:spPr>
          <a:xfrm>
            <a:off x="3165542" y="3326811"/>
            <a:ext cx="4351476" cy="1289668"/>
          </a:xfrm>
          <a:prstGeom prst="rect">
            <a:avLst/>
          </a:prstGeom>
        </p:spPr>
        <p:txBody>
          <a:bodyPr lIns="0" tIns="0" rIns="0" bIns="0" rtlCol="0" anchor="t">
            <a:spAutoFit/>
          </a:bodyPr>
          <a:lstStyle/>
          <a:p>
            <a:pPr algn="l">
              <a:lnSpc>
                <a:spcPts val="3465"/>
              </a:lnSpc>
              <a:spcBef>
                <a:spcPct val="0"/>
              </a:spcBef>
            </a:pPr>
            <a:r>
              <a:rPr lang="en-US" sz="2475">
                <a:solidFill>
                  <a:srgbClr val="191919"/>
                </a:solidFill>
                <a:latin typeface="Open Sans 1"/>
                <a:ea typeface="Open Sans 1"/>
                <a:cs typeface="Open Sans 1"/>
                <a:sym typeface="Open Sans 1"/>
              </a:rPr>
              <a:t>Me gustaría hablar al respecto de la situación que me está causando mlaestar.</a:t>
            </a:r>
          </a:p>
        </p:txBody>
      </p:sp>
      <p:sp>
        <p:nvSpPr>
          <p:cNvPr id="16" name="TextBox 16"/>
          <p:cNvSpPr txBox="1"/>
          <p:nvPr/>
        </p:nvSpPr>
        <p:spPr>
          <a:xfrm>
            <a:off x="4292494" y="1924851"/>
            <a:ext cx="2097571" cy="613179"/>
          </a:xfrm>
          <a:prstGeom prst="rect">
            <a:avLst/>
          </a:prstGeom>
        </p:spPr>
        <p:txBody>
          <a:bodyPr lIns="0" tIns="0" rIns="0" bIns="0" rtlCol="0" anchor="t">
            <a:spAutoFit/>
          </a:bodyPr>
          <a:lstStyle/>
          <a:p>
            <a:pPr algn="ctr">
              <a:lnSpc>
                <a:spcPts val="5052"/>
              </a:lnSpc>
              <a:spcBef>
                <a:spcPct val="0"/>
              </a:spcBef>
            </a:pPr>
            <a:r>
              <a:rPr lang="en-US" sz="3609" b="1">
                <a:solidFill>
                  <a:srgbClr val="FFFFFF"/>
                </a:solidFill>
                <a:latin typeface="Open Sans 1 Bold"/>
                <a:ea typeface="Open Sans 1 Bold"/>
                <a:cs typeface="Open Sans 1 Bold"/>
                <a:sym typeface="Open Sans 1 Bold"/>
              </a:rPr>
              <a:t>HABLAR</a:t>
            </a:r>
          </a:p>
        </p:txBody>
      </p:sp>
      <p:sp>
        <p:nvSpPr>
          <p:cNvPr id="17" name="TextBox 17"/>
          <p:cNvSpPr txBox="1"/>
          <p:nvPr/>
        </p:nvSpPr>
        <p:spPr>
          <a:xfrm>
            <a:off x="11377457" y="1924851"/>
            <a:ext cx="3138526" cy="613179"/>
          </a:xfrm>
          <a:prstGeom prst="rect">
            <a:avLst/>
          </a:prstGeom>
        </p:spPr>
        <p:txBody>
          <a:bodyPr lIns="0" tIns="0" rIns="0" bIns="0" rtlCol="0" anchor="t">
            <a:spAutoFit/>
          </a:bodyPr>
          <a:lstStyle/>
          <a:p>
            <a:pPr algn="ctr">
              <a:lnSpc>
                <a:spcPts val="5052"/>
              </a:lnSpc>
              <a:spcBef>
                <a:spcPct val="0"/>
              </a:spcBef>
            </a:pPr>
            <a:r>
              <a:rPr lang="en-US" sz="3609" b="1">
                <a:solidFill>
                  <a:srgbClr val="FFFFFF"/>
                </a:solidFill>
                <a:latin typeface="Open Sans 1 Bold"/>
                <a:ea typeface="Open Sans 1 Bold"/>
                <a:cs typeface="Open Sans 1 Bold"/>
                <a:sym typeface="Open Sans 1 Bold"/>
              </a:rPr>
              <a:t>ACOMPAÑAR</a:t>
            </a:r>
          </a:p>
        </p:txBody>
      </p:sp>
      <p:sp>
        <p:nvSpPr>
          <p:cNvPr id="18" name="TextBox 18"/>
          <p:cNvSpPr txBox="1"/>
          <p:nvPr/>
        </p:nvSpPr>
        <p:spPr>
          <a:xfrm>
            <a:off x="4055218" y="5998959"/>
            <a:ext cx="2296577" cy="613179"/>
          </a:xfrm>
          <a:prstGeom prst="rect">
            <a:avLst/>
          </a:prstGeom>
        </p:spPr>
        <p:txBody>
          <a:bodyPr lIns="0" tIns="0" rIns="0" bIns="0" rtlCol="0" anchor="t">
            <a:spAutoFit/>
          </a:bodyPr>
          <a:lstStyle/>
          <a:p>
            <a:pPr algn="ctr">
              <a:lnSpc>
                <a:spcPts val="5052"/>
              </a:lnSpc>
              <a:spcBef>
                <a:spcPct val="0"/>
              </a:spcBef>
            </a:pPr>
            <a:r>
              <a:rPr lang="en-US" sz="3609" b="1">
                <a:solidFill>
                  <a:srgbClr val="FFFFFF"/>
                </a:solidFill>
                <a:latin typeface="Open Sans 1 Bold"/>
                <a:ea typeface="Open Sans 1 Bold"/>
                <a:cs typeface="Open Sans 1 Bold"/>
                <a:sym typeface="Open Sans 1 Bold"/>
              </a:rPr>
              <a:t>DISTRAER</a:t>
            </a:r>
          </a:p>
        </p:txBody>
      </p:sp>
      <p:sp>
        <p:nvSpPr>
          <p:cNvPr id="19" name="TextBox 19"/>
          <p:cNvSpPr txBox="1"/>
          <p:nvPr/>
        </p:nvSpPr>
        <p:spPr>
          <a:xfrm>
            <a:off x="11408074" y="5998959"/>
            <a:ext cx="3077293" cy="613179"/>
          </a:xfrm>
          <a:prstGeom prst="rect">
            <a:avLst/>
          </a:prstGeom>
        </p:spPr>
        <p:txBody>
          <a:bodyPr lIns="0" tIns="0" rIns="0" bIns="0" rtlCol="0" anchor="t">
            <a:spAutoFit/>
          </a:bodyPr>
          <a:lstStyle/>
          <a:p>
            <a:pPr algn="ctr">
              <a:lnSpc>
                <a:spcPts val="5052"/>
              </a:lnSpc>
              <a:spcBef>
                <a:spcPct val="0"/>
              </a:spcBef>
            </a:pPr>
            <a:r>
              <a:rPr lang="en-US" sz="3609" b="1">
                <a:solidFill>
                  <a:srgbClr val="FFFFFF"/>
                </a:solidFill>
                <a:latin typeface="Open Sans 1 Bold"/>
                <a:ea typeface="Open Sans 1 Bold"/>
                <a:cs typeface="Open Sans 1 Bold"/>
                <a:sym typeface="Open Sans 1 Bold"/>
              </a:rPr>
              <a:t>DAR ESPACIO</a:t>
            </a:r>
          </a:p>
        </p:txBody>
      </p:sp>
      <p:sp>
        <p:nvSpPr>
          <p:cNvPr id="20" name="TextBox 20"/>
          <p:cNvSpPr txBox="1"/>
          <p:nvPr/>
        </p:nvSpPr>
        <p:spPr>
          <a:xfrm>
            <a:off x="10770982" y="3326811"/>
            <a:ext cx="4351476" cy="1289668"/>
          </a:xfrm>
          <a:prstGeom prst="rect">
            <a:avLst/>
          </a:prstGeom>
        </p:spPr>
        <p:txBody>
          <a:bodyPr lIns="0" tIns="0" rIns="0" bIns="0" rtlCol="0" anchor="t">
            <a:spAutoFit/>
          </a:bodyPr>
          <a:lstStyle/>
          <a:p>
            <a:pPr algn="l">
              <a:lnSpc>
                <a:spcPts val="3465"/>
              </a:lnSpc>
              <a:spcBef>
                <a:spcPct val="0"/>
              </a:spcBef>
            </a:pPr>
            <a:r>
              <a:rPr lang="en-US" sz="2475">
                <a:solidFill>
                  <a:srgbClr val="191919"/>
                </a:solidFill>
                <a:latin typeface="Open Sans 1"/>
                <a:ea typeface="Open Sans 1"/>
                <a:cs typeface="Open Sans 1"/>
                <a:sym typeface="Open Sans 1"/>
              </a:rPr>
              <a:t>En este momento necesito compañía, no quiero ni necesito hablar.</a:t>
            </a:r>
          </a:p>
        </p:txBody>
      </p:sp>
      <p:sp>
        <p:nvSpPr>
          <p:cNvPr id="21" name="TextBox 21"/>
          <p:cNvSpPr txBox="1"/>
          <p:nvPr/>
        </p:nvSpPr>
        <p:spPr>
          <a:xfrm>
            <a:off x="3165542" y="7181844"/>
            <a:ext cx="4351476" cy="1727818"/>
          </a:xfrm>
          <a:prstGeom prst="rect">
            <a:avLst/>
          </a:prstGeom>
        </p:spPr>
        <p:txBody>
          <a:bodyPr lIns="0" tIns="0" rIns="0" bIns="0" rtlCol="0" anchor="t">
            <a:spAutoFit/>
          </a:bodyPr>
          <a:lstStyle/>
          <a:p>
            <a:pPr algn="l">
              <a:lnSpc>
                <a:spcPts val="3465"/>
              </a:lnSpc>
              <a:spcBef>
                <a:spcPct val="0"/>
              </a:spcBef>
            </a:pPr>
            <a:r>
              <a:rPr lang="en-US" sz="2475">
                <a:solidFill>
                  <a:srgbClr val="191919"/>
                </a:solidFill>
                <a:latin typeface="Open Sans 1"/>
                <a:ea typeface="Open Sans 1"/>
                <a:cs typeface="Open Sans 1"/>
                <a:sym typeface="Open Sans 1"/>
              </a:rPr>
              <a:t>Lo que me ayudaría más en este momento es hablar de otra cosa o hacer algo que me ayude a distraerme.</a:t>
            </a:r>
          </a:p>
        </p:txBody>
      </p:sp>
      <p:sp>
        <p:nvSpPr>
          <p:cNvPr id="22" name="TextBox 22"/>
          <p:cNvSpPr txBox="1"/>
          <p:nvPr/>
        </p:nvSpPr>
        <p:spPr>
          <a:xfrm>
            <a:off x="10770982" y="6962769"/>
            <a:ext cx="4351476" cy="2165968"/>
          </a:xfrm>
          <a:prstGeom prst="rect">
            <a:avLst/>
          </a:prstGeom>
        </p:spPr>
        <p:txBody>
          <a:bodyPr lIns="0" tIns="0" rIns="0" bIns="0" rtlCol="0" anchor="t">
            <a:spAutoFit/>
          </a:bodyPr>
          <a:lstStyle/>
          <a:p>
            <a:pPr algn="l">
              <a:lnSpc>
                <a:spcPts val="3465"/>
              </a:lnSpc>
              <a:spcBef>
                <a:spcPct val="0"/>
              </a:spcBef>
            </a:pPr>
            <a:r>
              <a:rPr lang="en-US" sz="2475">
                <a:solidFill>
                  <a:srgbClr val="191919"/>
                </a:solidFill>
                <a:latin typeface="Open Sans 1"/>
                <a:ea typeface="Open Sans 1"/>
                <a:cs typeface="Open Sans 1"/>
                <a:sym typeface="Open Sans 1"/>
              </a:rPr>
              <a:t>Quiero procesar esta situación sólo; cuando me sienta mejor me acercaré contigo para hablar al respecto.</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936</TotalTime>
  <Words>2722</Words>
  <Application>Microsoft Office PowerPoint</Application>
  <PresentationFormat>Personalizado</PresentationFormat>
  <Paragraphs>311</Paragraphs>
  <Slides>35</Slides>
  <Notes>17</Notes>
  <HiddenSlides>0</HiddenSlides>
  <MMClips>3</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35</vt:i4>
      </vt:variant>
    </vt:vector>
  </HeadingPairs>
  <TitlesOfParts>
    <vt:vector size="42" baseType="lpstr">
      <vt:lpstr>Open Sans 1 Bold</vt:lpstr>
      <vt:lpstr>Open Sans 1</vt:lpstr>
      <vt:lpstr>Arial</vt:lpstr>
      <vt:lpstr>Calibri</vt:lpstr>
      <vt:lpstr>Open Sans 2 Bold Italics</vt:lpstr>
      <vt:lpstr>Open Sans 2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Taller para padres, madres o personas cuidadoras: Un espacio para reflexionar, aprender y guiar con amor.</dc:title>
  <cp:lastModifiedBy>Fatima Alondra Villalobos Santana</cp:lastModifiedBy>
  <cp:revision>9</cp:revision>
  <dcterms:created xsi:type="dcterms:W3CDTF">2006-08-16T00:00:00Z</dcterms:created>
  <dcterms:modified xsi:type="dcterms:W3CDTF">2025-08-15T14:14:01Z</dcterms:modified>
  <dc:identifier>DAGtVQWRW6w</dc:identifier>
</cp:coreProperties>
</file>